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4" r:id="rId4"/>
    <p:sldId id="261" r:id="rId5"/>
    <p:sldId id="262" r:id="rId6"/>
    <p:sldId id="263" r:id="rId7"/>
    <p:sldId id="267" r:id="rId8"/>
    <p:sldId id="268" r:id="rId9"/>
    <p:sldId id="259" r:id="rId10"/>
    <p:sldId id="275" r:id="rId11"/>
    <p:sldId id="277" r:id="rId12"/>
    <p:sldId id="278" r:id="rId13"/>
    <p:sldId id="280" r:id="rId14"/>
    <p:sldId id="279" r:id="rId15"/>
    <p:sldId id="273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EAEAEA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B2F2D-5C7A-4136-88F3-F989BAAF2CA8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322EE-B05F-4533-B377-C755C57E01BE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8722-651E-452B-BE18-94AE275A3164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43D0-6BFB-4F57-AE57-AAE854B92BE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8722-651E-452B-BE18-94AE275A3164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43D0-6BFB-4F57-AE57-AAE854B92BE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8722-651E-452B-BE18-94AE275A3164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43D0-6BFB-4F57-AE57-AAE854B92BE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8722-651E-452B-BE18-94AE275A3164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43D0-6BFB-4F57-AE57-AAE854B92BE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8722-651E-452B-BE18-94AE275A3164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43D0-6BFB-4F57-AE57-AAE854B92BE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8722-651E-452B-BE18-94AE275A3164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43D0-6BFB-4F57-AE57-AAE854B92BE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8722-651E-452B-BE18-94AE275A3164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43D0-6BFB-4F57-AE57-AAE854B92BE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8722-651E-452B-BE18-94AE275A3164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43D0-6BFB-4F57-AE57-AAE854B92BE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8722-651E-452B-BE18-94AE275A3164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43D0-6BFB-4F57-AE57-AAE854B92BE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8722-651E-452B-BE18-94AE275A3164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43D0-6BFB-4F57-AE57-AAE854B92BE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88722-651E-452B-BE18-94AE275A3164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443D0-6BFB-4F57-AE57-AAE854B92BE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88722-651E-452B-BE18-94AE275A3164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443D0-6BFB-4F57-AE57-AAE854B92BEA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8.png"/><Relationship Id="rId7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moretti\Desktop\foto\foto_uso\P5130053.JPG"/>
          <p:cNvPicPr>
            <a:picLocks noChangeAspect="1" noChangeArrowheads="1"/>
          </p:cNvPicPr>
          <p:nvPr/>
        </p:nvPicPr>
        <p:blipFill>
          <a:blip r:embed="rId2" cstate="print"/>
          <a:srcRect l="6667" b="10000"/>
          <a:stretch>
            <a:fillRect/>
          </a:stretch>
        </p:blipFill>
        <p:spPr bwMode="auto">
          <a:xfrm>
            <a:off x="0" y="-1"/>
            <a:ext cx="9143999" cy="6613071"/>
          </a:xfrm>
          <a:prstGeom prst="rect">
            <a:avLst/>
          </a:prstGeom>
          <a:noFill/>
        </p:spPr>
      </p:pic>
      <p:sp>
        <p:nvSpPr>
          <p:cNvPr id="4" name="TextBox 65"/>
          <p:cNvSpPr txBox="1">
            <a:spLocks noChangeArrowheads="1"/>
          </p:cNvSpPr>
          <p:nvPr/>
        </p:nvSpPr>
        <p:spPr bwMode="auto">
          <a:xfrm>
            <a:off x="914400" y="152400"/>
            <a:ext cx="5715000" cy="2246769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Synergies between </a:t>
            </a:r>
          </a:p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transnational strategies </a:t>
            </a:r>
          </a:p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uropean programmes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000" b="1" i="1" dirty="0" smtClean="0"/>
              <a:t>Pier </a:t>
            </a:r>
            <a:r>
              <a:rPr lang="en-US" sz="2000" b="1" i="1" dirty="0"/>
              <a:t>Francesco </a:t>
            </a:r>
            <a:r>
              <a:rPr lang="en-US" sz="2000" b="1" i="1" dirty="0" err="1"/>
              <a:t>Moretti</a:t>
            </a:r>
            <a:endParaRPr lang="en-US" sz="2000" b="1" i="1" dirty="0"/>
          </a:p>
          <a:p>
            <a:pPr algn="ctr"/>
            <a:endParaRPr lang="en-US" sz="2400" b="1" dirty="0"/>
          </a:p>
        </p:txBody>
      </p:sp>
      <p:pic>
        <p:nvPicPr>
          <p:cNvPr id="5" name="Picture 3" descr="C:\Documents and Settings\Pier Francesco\Desktop\INFO_DTA\Logo CNR-2010-ENG-medi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716345"/>
            <a:ext cx="4800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0" y="65502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Tour of Europe: participation to horizon 2020, national structuring and </a:t>
            </a:r>
            <a:r>
              <a:rPr lang="en-US" sz="1400" b="1" dirty="0" err="1" smtClean="0"/>
              <a:t>organisation</a:t>
            </a:r>
            <a:r>
              <a:rPr lang="en-US" sz="1400" b="1" dirty="0" smtClean="0"/>
              <a:t> in Brussels CLORA – 26 May 2015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2358" y="2209800"/>
            <a:ext cx="2360621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5791200" y="1676400"/>
            <a:ext cx="25574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Horizon 2020 (art. 183)</a:t>
            </a:r>
          </a:p>
          <a:p>
            <a:pPr algn="ctr"/>
            <a:r>
              <a:rPr lang="en-US" dirty="0"/>
              <a:t>EU actions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900746" y="2228850"/>
            <a:ext cx="2287903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3462337" y="1600200"/>
            <a:ext cx="25574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Joint Programming </a:t>
            </a:r>
          </a:p>
          <a:p>
            <a:pPr algn="ctr"/>
            <a:r>
              <a:rPr lang="en-US" dirty="0"/>
              <a:t>Initiatives</a:t>
            </a:r>
          </a:p>
          <a:p>
            <a:pPr algn="ctr"/>
            <a:r>
              <a:rPr lang="en-US" dirty="0"/>
              <a:t>Possible no EU actions</a:t>
            </a: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514600"/>
            <a:ext cx="22256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838200" y="1752600"/>
            <a:ext cx="2570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Structural Funds</a:t>
            </a:r>
          </a:p>
          <a:p>
            <a:pPr algn="ctr"/>
            <a:r>
              <a:rPr lang="en-US" dirty="0"/>
              <a:t>for R&amp;D and innovation</a:t>
            </a:r>
          </a:p>
        </p:txBody>
      </p:sp>
      <p:sp>
        <p:nvSpPr>
          <p:cNvPr id="2052" name="CasellaDiTesto 72"/>
          <p:cNvSpPr txBox="1">
            <a:spLocks noChangeArrowheads="1"/>
          </p:cNvSpPr>
          <p:nvPr/>
        </p:nvSpPr>
        <p:spPr bwMode="auto">
          <a:xfrm>
            <a:off x="3048000" y="228600"/>
            <a:ext cx="2955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</a:rPr>
              <a:t>Landscape vs strategy</a:t>
            </a:r>
          </a:p>
        </p:txBody>
      </p:sp>
      <p:grpSp>
        <p:nvGrpSpPr>
          <p:cNvPr id="2" name="Gruppo 97"/>
          <p:cNvGrpSpPr>
            <a:grpSpLocks/>
          </p:cNvGrpSpPr>
          <p:nvPr/>
        </p:nvGrpSpPr>
        <p:grpSpPr bwMode="auto">
          <a:xfrm>
            <a:off x="304800" y="1219200"/>
            <a:ext cx="8534400" cy="5638800"/>
            <a:chOff x="152400" y="838200"/>
            <a:chExt cx="8534400" cy="5638800"/>
          </a:xfrm>
        </p:grpSpPr>
        <p:grpSp>
          <p:nvGrpSpPr>
            <p:cNvPr id="3" name="Gruppo 40"/>
            <p:cNvGrpSpPr>
              <a:grpSpLocks/>
            </p:cNvGrpSpPr>
            <p:nvPr/>
          </p:nvGrpSpPr>
          <p:grpSpPr bwMode="auto">
            <a:xfrm>
              <a:off x="152400" y="838200"/>
              <a:ext cx="8534400" cy="5638800"/>
              <a:chOff x="152400" y="838200"/>
              <a:chExt cx="8534400" cy="5638800"/>
            </a:xfrm>
          </p:grpSpPr>
          <p:sp>
            <p:nvSpPr>
              <p:cNvPr id="101" name="Rettangolo 100"/>
              <p:cNvSpPr/>
              <p:nvPr/>
            </p:nvSpPr>
            <p:spPr>
              <a:xfrm>
                <a:off x="152400" y="838200"/>
                <a:ext cx="8534400" cy="4800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4" name="Gruppo 10"/>
              <p:cNvGrpSpPr>
                <a:grpSpLocks/>
              </p:cNvGrpSpPr>
              <p:nvPr/>
            </p:nvGrpSpPr>
            <p:grpSpPr bwMode="auto">
              <a:xfrm>
                <a:off x="228600" y="1143000"/>
                <a:ext cx="7315200" cy="5334000"/>
                <a:chOff x="228600" y="1143000"/>
                <a:chExt cx="7315200" cy="5334000"/>
              </a:xfrm>
            </p:grpSpPr>
            <p:pic>
              <p:nvPicPr>
                <p:cNvPr id="2064" name="Immagine 1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23146" t="26509" r="45473" b="39095"/>
                <a:stretch>
                  <a:fillRect/>
                </a:stretch>
              </p:blipFill>
              <p:spPr bwMode="auto">
                <a:xfrm>
                  <a:off x="228600" y="1143000"/>
                  <a:ext cx="2895600" cy="20810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5" name="Gruppo 6"/>
                <p:cNvGrpSpPr>
                  <a:grpSpLocks/>
                </p:cNvGrpSpPr>
                <p:nvPr/>
              </p:nvGrpSpPr>
              <p:grpSpPr bwMode="auto">
                <a:xfrm>
                  <a:off x="838200" y="6019800"/>
                  <a:ext cx="6705600" cy="457200"/>
                  <a:chOff x="838200" y="6019800"/>
                  <a:chExt cx="6705600" cy="457200"/>
                </a:xfrm>
              </p:grpSpPr>
              <p:sp>
                <p:nvSpPr>
                  <p:cNvPr id="105" name="Freccia a destra 104"/>
                  <p:cNvSpPr/>
                  <p:nvPr/>
                </p:nvSpPr>
                <p:spPr>
                  <a:xfrm>
                    <a:off x="1828800" y="6019800"/>
                    <a:ext cx="5715000" cy="457200"/>
                  </a:xfrm>
                  <a:prstGeom prst="rightArrow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067" name="CasellaDiTesto 10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8200" y="6019800"/>
                    <a:ext cx="841897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>
                        <a:latin typeface="Calibri" pitchFamily="34" charset="0"/>
                      </a:rPr>
                      <a:t>in time</a:t>
                    </a:r>
                  </a:p>
                </p:txBody>
              </p:sp>
            </p:grpSp>
          </p:grpSp>
        </p:grpSp>
        <p:pic>
          <p:nvPicPr>
            <p:cNvPr id="206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22937" t="20827" r="42734" b="34438"/>
            <a:stretch>
              <a:fillRect/>
            </a:stretch>
          </p:blipFill>
          <p:spPr bwMode="auto">
            <a:xfrm>
              <a:off x="228600" y="3369282"/>
              <a:ext cx="2819400" cy="1964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uppo 106"/>
          <p:cNvGrpSpPr>
            <a:grpSpLocks/>
          </p:cNvGrpSpPr>
          <p:nvPr/>
        </p:nvGrpSpPr>
        <p:grpSpPr bwMode="auto">
          <a:xfrm>
            <a:off x="3276600" y="1558925"/>
            <a:ext cx="2743200" cy="4156075"/>
            <a:chOff x="3200400" y="1143000"/>
            <a:chExt cx="2743200" cy="4156840"/>
          </a:xfrm>
        </p:grpSpPr>
        <p:pic>
          <p:nvPicPr>
            <p:cNvPr id="2058" name="Immagine 1"/>
            <p:cNvPicPr>
              <a:picLocks noChangeAspect="1" noChangeArrowheads="1"/>
            </p:cNvPicPr>
            <p:nvPr/>
          </p:nvPicPr>
          <p:blipFill>
            <a:blip r:embed="rId6" cstate="print"/>
            <a:srcRect l="22823" t="20351" r="43021" b="34074"/>
            <a:stretch>
              <a:fillRect/>
            </a:stretch>
          </p:blipFill>
          <p:spPr bwMode="auto">
            <a:xfrm>
              <a:off x="3200400" y="1143000"/>
              <a:ext cx="2740337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Immagine 4"/>
            <p:cNvPicPr>
              <a:picLocks noChangeAspect="1" noChangeArrowheads="1"/>
            </p:cNvPicPr>
            <p:nvPr/>
          </p:nvPicPr>
          <p:blipFill>
            <a:blip r:embed="rId7" cstate="print"/>
            <a:srcRect l="23125" t="19913" r="42625" b="34126"/>
            <a:stretch>
              <a:fillRect/>
            </a:stretch>
          </p:blipFill>
          <p:spPr bwMode="auto">
            <a:xfrm>
              <a:off x="3200400" y="3276599"/>
              <a:ext cx="2743200" cy="2023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uppo 109"/>
          <p:cNvGrpSpPr>
            <a:grpSpLocks/>
          </p:cNvGrpSpPr>
          <p:nvPr/>
        </p:nvGrpSpPr>
        <p:grpSpPr bwMode="auto">
          <a:xfrm>
            <a:off x="6019800" y="1587500"/>
            <a:ext cx="2690813" cy="4127500"/>
            <a:chOff x="6019800" y="1143000"/>
            <a:chExt cx="2690446" cy="4127580"/>
          </a:xfrm>
        </p:grpSpPr>
        <p:pic>
          <p:nvPicPr>
            <p:cNvPr id="2056" name="Immagine 31"/>
            <p:cNvPicPr>
              <a:picLocks noChangeAspect="1" noChangeArrowheads="1"/>
            </p:cNvPicPr>
            <p:nvPr/>
          </p:nvPicPr>
          <p:blipFill>
            <a:blip r:embed="rId8" cstate="print"/>
            <a:srcRect l="23195" t="21007" r="45761" b="36723"/>
            <a:stretch>
              <a:fillRect/>
            </a:stretch>
          </p:blipFill>
          <p:spPr bwMode="auto">
            <a:xfrm>
              <a:off x="6019800" y="1143000"/>
              <a:ext cx="2690446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Immagine 10"/>
            <p:cNvPicPr>
              <a:picLocks noChangeAspect="1" noChangeArrowheads="1"/>
            </p:cNvPicPr>
            <p:nvPr/>
          </p:nvPicPr>
          <p:blipFill>
            <a:blip r:embed="rId9" cstate="print"/>
            <a:srcRect l="23071" t="20351" r="42722" b="34346"/>
            <a:stretch>
              <a:fillRect/>
            </a:stretch>
          </p:blipFill>
          <p:spPr bwMode="auto">
            <a:xfrm>
              <a:off x="6019800" y="3276600"/>
              <a:ext cx="2667000" cy="1993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CasellaDiTesto 19"/>
          <p:cNvSpPr txBox="1"/>
          <p:nvPr/>
        </p:nvSpPr>
        <p:spPr>
          <a:xfrm>
            <a:off x="821419" y="838200"/>
            <a:ext cx="1616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your country</a:t>
            </a:r>
            <a:endParaRPr lang="en-US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3717019" y="869732"/>
            <a:ext cx="1873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Cooperating in EU</a:t>
            </a:r>
            <a:endParaRPr lang="en-US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6477000" y="901264"/>
            <a:ext cx="1751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Competing in EU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11"/>
          <p:cNvGrpSpPr/>
          <p:nvPr/>
        </p:nvGrpSpPr>
        <p:grpSpPr>
          <a:xfrm>
            <a:off x="1142999" y="1752600"/>
            <a:ext cx="6934201" cy="2965010"/>
            <a:chOff x="1142999" y="1752600"/>
            <a:chExt cx="6934201" cy="2965010"/>
          </a:xfrm>
        </p:grpSpPr>
        <p:pic>
          <p:nvPicPr>
            <p:cNvPr id="7174" name="Picture 6" descr="http://www.woknrollonline.com/menu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2999" y="1888685"/>
              <a:ext cx="2057400" cy="2668509"/>
            </a:xfrm>
            <a:prstGeom prst="rect">
              <a:avLst/>
            </a:prstGeom>
            <a:noFill/>
          </p:spPr>
        </p:pic>
        <p:pic>
          <p:nvPicPr>
            <p:cNvPr id="7176" name="Picture 8" descr="https://encrypted-tbn0.gstatic.com/images?q=tbn:ANd9GcTtJWGv1QNKLyT25eRfvgupg9OOv_KskoCcdXtVCFK7vAkv2mj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81399" y="1888685"/>
              <a:ext cx="2133600" cy="2620328"/>
            </a:xfrm>
            <a:prstGeom prst="rect">
              <a:avLst/>
            </a:prstGeom>
            <a:noFill/>
          </p:spPr>
        </p:pic>
        <p:pic>
          <p:nvPicPr>
            <p:cNvPr id="7178" name="Picture 10" descr="https://encrypted-tbn3.gstatic.com/images?q=tbn:ANd9GcTkpLWW2CR48ifmXZcVzDEbS3BHBewRvWbZmeE1W5NWFbxovRUU0w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91200" y="1752600"/>
              <a:ext cx="2286000" cy="2965010"/>
            </a:xfrm>
            <a:prstGeom prst="rect">
              <a:avLst/>
            </a:prstGeom>
            <a:noFill/>
          </p:spPr>
        </p:pic>
      </p:grpSp>
      <p:sp>
        <p:nvSpPr>
          <p:cNvPr id="11" name="Rettangolo 10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05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In practice:</a:t>
            </a:r>
            <a:br>
              <a:rPr lang="en-US" sz="2800" dirty="0" smtClean="0"/>
            </a:br>
            <a:r>
              <a:rPr lang="en-US" sz="2400" dirty="0" smtClean="0"/>
              <a:t>many </a:t>
            </a:r>
            <a:r>
              <a:rPr lang="en-US" sz="2400" b="1" dirty="0" smtClean="0"/>
              <a:t>Strategic Research and Innovation Agenda</a:t>
            </a:r>
            <a:r>
              <a:rPr lang="en-US" sz="2400" dirty="0" smtClean="0"/>
              <a:t>s…?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Technology Platforms, Alliances, JPIs, ERANETS </a:t>
            </a:r>
            <a:r>
              <a:rPr lang="en-US" sz="2400" dirty="0" err="1" smtClean="0"/>
              <a:t>ecc</a:t>
            </a:r>
            <a:r>
              <a:rPr lang="en-US" sz="2400" dirty="0" smtClean="0"/>
              <a:t>.</a:t>
            </a:r>
            <a:endParaRPr lang="en-US" sz="2800" dirty="0"/>
          </a:p>
        </p:txBody>
      </p:sp>
      <p:sp>
        <p:nvSpPr>
          <p:cNvPr id="7170" name="AutoShape 2" descr="data:image/jpeg;base64,/9j/4AAQSkZJRgABAQAAAQABAAD/2wCEAAkGBhQSEBUUExQVFRQWGRwXGBgYFh4cHBoaHRoXGCAcGBoXICcgGBojGhcaHy8gJCcpLCwtGB8xNTAtNScrLSkBCQoKDgwOGg8PGikcHyQpLCwsKS0pLCwsLC0pKSwsLCwsLCwsLCwpLCwsLCwpLCwsLCwsKS0sLCksLCwsKSwsLP/AABEIAQAAxQMBIgACEQEDEQH/xAAcAAACAwEBAQEAAAAAAAAAAAAEBQACAwEGBwj/xABNEAACAQIEBAMCCwQGCAUFAQABAhEDIQAEEjEFEyJBMlFhBhQjM0JSU3GBkZOh0iRiktFDY7Hi4/AVNGRyoqPT4QcWRHOCg5SywfFU/8QAGgEAAwEBAQEAAAAAAAAAAAAAAAECAwQFBv/EADMRAAIBAgQEAwcDBQEAAAAAAAABAgMREiExQQQFFFETFWEiMnGBobHwkdHhQkNSU8Ek/9oADAMBAAIRAxEAPwD1ibD6sdnDReGWFsCZvhDs6hKqU1HjmNR8ok2sG+77vgY8uqydkfSS4mCB8cJxfO8DIUstd2Z5006ZUm7CSsxYCLFo+/FMrwnM6A6kOvdaiaHESDJQkA37+QjfGr5TXSuZ9ZC9iTiTg3PcDqPApMqC+pmGwi0es/22NrrOLZfI0SRma7MzAgrrIF10GEWdNp7jcnBT5TVmsTaSCXFxTsldm4xwj7xgKjneGF9Wt0JYHUXcKT6z0m/34b5L2cZdLUq/NoR3ALbWh13H+e9nLlNRK8WmHVJO0k0C4mDs7wupoPK0h7RqBje8x6XwAeCyvwmYYsgh9B0g3MaheDftEwPqxjHl1VlviYo7jgxxPZpGU6a1aYVi/Mn1Bkgi+8eQHbetLKVBelUTMKpOtTpDXiNJW1gO+5J9It8sqr+U0JcVFmhxMMqHD5VSVKkgEqdwSJgx3G2Lf6M9MY9BVL8eArGJhqeFjHlczxWuGZRRFqujVy3gLFU3Mgk9C9gOobgg4a5fVZpCop6DXHRhcufru+inQImrpQtTYA0oq9Z1FRM0/MCHA3xRuKV+r4IKA0FjTqEU71elgL1CeWnUsAcwek15bV9CrjOMQnAvC83VeqweiVVULEBWlSFpNBZuliS7gAQfgzjalxFW/wDT5iJiTT9Ynfb1FsLy6sZTrRg7M0OO4xfiqqs8jMTuVFEkiwPbuQ0xvY98WbiChiDRrWYrOixgkSL3FvzXzweW1+xHVU+5pjmGo4Zif6MxPQVSvHiKp9Mcw1bhQPbEwdBVH48R1VXqVRpEkTqPYAkhfNoH2TOFWbFWlRd3qKzM2pgllpgCBFtTCAJJ/LBObrh6xRHiqnjE2VW0sCyncNo0zciRaDhFxfm8uoaNcU6w2ISRA3DavQg7DZsfcycYJU9MW54ME5XnrYOyGRevPM1UyAIMggi4gkEEnxXtIYeowxynD6GkIhkqRBAMysHf7QJ/eIO5n85Z7jecq1NFSpULq3hHZlPYL5Eflj7b7D54VsqlSvzFqyENMnSJEDWseIEX9IPlOHGkqWa17hKtKrk9OwR7Z8Rq00Whl71qgmSVUwBeJtqN4A9cfLeJcPDAyxUrqZoSo0AdTSxQSR3v/Zj3H/ilk6gbL5inYAhGPzWk6Z8pk/dhJXFU6XqKWgNrew1A6lAKyG8B7C832GPO4qUlU+x6XCRXhq254rOq6vpZQJEwZAAuQBAEen/c4fewHtpUy1cLB5P9Ik2Am7LOxAI+7DHiHCBVpvUWRy+oaSBzBqYypPhIGk9hDYH9k+DI0nSGqsdCKRPWwgAjuANTsbWUeeIjVyy1NZwTvfQ9z7VZhqVZ9JFxTde/SQyMAGkFemSAO/njy+fz6tkTVYsTSfSZF2Vn+VN9vPcTj0ntiU1U1G4UJPcinHbv8YceVp0iy1gROpGUgMBPcWO8gd++O2WUmmctNXppr8scyOderCimFXWjLePDfaZFhpMiN97Ya+yPHkpUvhHAk6VkkAMV6Z7FZ3G5gWNsLMvlg1IaXTVTAIen9JuAwfa/c7iPUYD4NmFhhqCzDAkAqGUhlYTax7GxjAvZt8RP2k13R9jybF16kZT5ER3MflvgTKcMiqW94Z5JITVIAlpAGo7flp+wV9leI1K2Vo1K1qjorEFQpkqJtqPeT2IBiLTjPJNkveOiedrabvd4qTJPSTAcfVb0xSim3kcLkycaylQsdD1VBAnl8u0a4u7CJMbbwL+WBydcapfNEaT9CoBIAFwwIiZsQLes477T+783TWaiCUB+FaoJAFXbSQDA1Sdx9owtpe5k9PusuNBUiqSdcKQQTaQWH1eURjRU42JcmMBka5aeZmgCfm0dIUnt1EkAf7xiJmcaZbK1w4JbMsB2ZaEGxEHSZgEg2MmMAZfOZakxdXoI5W8NW1XKte83389vKME/+YKdv2ijew+Fr9jEm+1wJ/PB4a7BiYxZ63zH/gp+X/u4rza30b/w07evxuK5PMGqNaVqTJcTzaovv3byK/fOL6Kv0lEf/Wq7fxYnw49h4mQVK30dTz8CX9B8Lv8AywTlaVRt5W8QUUE+oh2A+37sahaf0hn/AN9v1Y45pKCTUJABJHOY2F9tV8Lw49h4mXTIkbszfWFH/wCKjCo8HNv2t4kESwnw0xEgiQY1XBkvPe52RzlA1NFMQ+mfCRYBCbnuOYsjcYVxkYBC21A25kBtFKGI+T0mmNRiPMXw1TQsTHdZkTxMqztJj+368TCr2r4clU09as0ao0kiCdMzp+ofdiY6afC05RTbJdaSdgvP8KTmmv1BzT5ZKk2EyGKzBg99wMY8KopJeppDL4pEQYB6ien5W+xiQYw7wDmeEI5kiLEEbqQZkMh6SLm3nffGScXbGtNB3aTtuKaPs7SoNVqpSpvrYMCQGhYiASDEehvbywdmqiNE09b9IGkSRJ87BQNzew+ya5f2fFMnlcumreJFpABjtJ77eRAwRlOB00vAJgAkCJA2k+Jh6ExjS8U9bizsYtprUjqTUj6lZKi2IBIIIPa0g+UHHkc77E0A5enVakSZK1F1j6g4ZWj6yx7Y+hlLRFvqwPVyM9pxnKMKnvIqE50/dZ85r+y4dFD5xVYMTqpUySVIjSQzR2EG+2HPBeF06C6aCvJsajmXIO4EABAfQDtj0w4OPmgYJoZIL2v9WFGnShmkXKtUmrN5HifbLhTcpGUMalOX0BJJSOsq0xYFZWJlR2vjxhzaVGpaSIqkkdhMGQTtImYNz9wx9sr5ZXXS6hlPYiR+f9uE+c9kqTzBI7wwDiZBnrudoiYIJmbaZnFTd3kXSrOmrHzTh2RekjaAgljrprBIkTqI7gtAMXEDtsL7JcFq1HWnUWpSE2dxCAi8T9RkA3IIixnH1g+zo5S0wyjSGUHRbQ7BipGrYaVgzI0i+8kZXgiIsbg3I+SbREd1vsbel8GCNs3cHWd8vUy4W1ZyC7HQsjwga2BZbxaAADaxJmYsJl+Iuauk5V1XURzLRHXDQQGgkDt8qTAgs2Awry65rmy5omlqNhOrT1RfTBI6fL8pasjnB+MVXFZQqVyCovTKRJLbrUWCdrzs23mIuZqEmaWdBC6gIpXgiymPEfU6rdsbceB56n4CNA+MpuWsx2KC0GCBI8JteQtpgiQVyZGiVIFWJ6QA1toO/edt8UgDKNSqdU0s2oH/ALZncRpCQDZfvNxGOLnKpF6Gd3PajO4A3ERF/S+++B6SNc/slipSEcRB1G5U72vHbzMgmnxusQ2qrlhKGIWp0uATPUt12mfI2wCL1KtQMVNPNmDYqtIiD6lRHrE7bm2CaNAlJJzKFhMNTRityPkoReJidj64xpcbrSNTZULqjerMSJiUF9B+qfTDdK7kAqqEESDzDcdv6PEsYCMmJ+MzB7fFiPr+Kxyrl4DFWzBaCQOWBfsBNKB5T64Yh6nzE/EP/TxSo1YqdK0w0GCXJAPYxoE/VIwACcKzNQ1Cr0qoEEio+nypnSAqiLsd+6H7JW4g6uQMqx64kbFRoOuQsbk2Jnp+7bJJmOYTVNLlxYLOoGE3JAkSH8tx9mddM1qOlqOnXImZ0QtiIPVOrqnysewMaYmJGJiQMc1m0pKXqMFURJO17YrlOIU6qlqbhwLEjsd4+v8A7jcYG4/U05djqppdeqoupR1LuIP+fLcYezjDlsQaR2lkp6PkKYI0rMbz6xAiMVbIAgcfy8Tz6Uf76j8iZ/8A7gbifFqVWlUpUsxSWoysgYtOkkRIjcgGQPMehjzeXzGvSC+R1aFCOKfUWbkAHllRvceHpAG2DuG52gmtqjZKZXSAnL0WMzKaryN/UemHhBSs7ig+z1M0yXzydNDlUipIgMaqqagMuABmKaxPyVkm2DuH+yNN6xNOstakicpgxmGbmvbSumPhVgKQAF74bUWyoJdUynVMtrtErM/B6RdV+4Y0TPZfTYZON4FRY28uX5AfdiMCOl8ZWe4oq+wVTQiBqRUJRDhg4lqYqayrC68xnkkXiRImcYVv/DuqyuOaqlqj1JAJ8Qq6QekEQXW8kiJEGMerGUG/Jy/3/n8XiHJj6HL/AH/4WDAilxlVb/QC4FwV8q+YqVHBWowaBqMdTkklrnxgRJ8O8EKGQ4tSK6tYiA032JAnbbqX7xjCrkpBillwfPePWOXvgduF1dAHwBIjdBAIKHUBoPzTa3ybiJxSikc05ym8TDhxqjb4QXUtsfCFDk7fNIMb3GNaWfps5RWBcCSL2Fr/APEPvx5fMsEYo75UMtFtU0/KiB9GQFkkxeVYDT2LHgtUHM1AGoWB6aaQwM05JbQsg7xJ3XeJw2iLj/HmeHq/vUzmtIdp1/FkEuLAidMwBtEztj02PP5XjVVsyKZbLadbrpDHmQAxFttQgEjy+vCQ2c41r94XT72BpHxMFd3HUGtN47bg9pAFOvVGoBuITy5CmmkzqUSpMifIEdj9RN4/V/aFH7P4B8bUZDcvsQYI6Zj90/WAEryGlco2lJBGac3BQQYll7SY8u+9LQkJy2UNTWDW4gnhbU6kbMT0wDveRERE9sFtkGII96zUH+rMgE7fF/Z9p9AFlN2OsTkwbAD3hz5OQeqbjRBG3kca5ehWqAslDLssQGXNVGUm8gFfI9vX7gB3RcqqqKtQ6QBLUWJMDcnTc98WNc/SP/8Abt/LGNPhIEE0ZbSASKjATF4kzGon+3Ff9DJ//nJ+us388TkMJ55+kf8AAb+WMc1VbluNdQnSbLRZWNjsYGk+RkRjrcMU70JF/wClPr6+pxSrleWrOKWhlUkM1ViqwDcibgd8AAvBtXvBn3mNJvUEJ4aPhHY7+V9f1DDPa+a0e9/GkwotEUrqduXv0mb6rHsdwvilSpXZGagQFnSjEuDFI9U2iXPlYr6gZZrjNVXYBsvAqFLsZ2p9LeVTqPnaLbjDAfYmO4mIGLfaCtpy7E1Fp3XqZNYHUvyYM/523AnsxVVqdTTUp1LgEpTCQeWtmAVZ89u5HaAXx+vooFuZyrr16NcdS/J7ztgX2azoqU3POFbSQJ5egr0raO6+RjzucVsAjocRBVQ2by5qHl6D7t1mXp9iO5jYCJ7ESL1OIoI/asusliqnLiCpCMsiAVAXVFzPMW+JT4oZVfflLGCJy4J8OoXmPk29TFrBZS44rIre+0lqRecuSoLamHTaGGpZvNvXFkh/CeK0lCUhWyzuWeIQpuS/hAtCsJJj84w25h86H8X/AGwv4TxJXDD3ijVYHUSaWgKtlAGw8QO5JuPTBorr8/Lben6tsSNEZFJkjLTPp/LfHDSX5uV/L+WO84fPy35fqxDXHz8t+X6sAE5a/Nyv5fyxzlr83K/l/LbFuePn5b8v1Y5zx8/Lben6tsAC3iHEaS8xNWXp1BTc6hSL6QKZJaNMNCnwzfb0xpwPMBsxUAq03gHoWlp03p7PpGoX8z4l8pIme4iFq1IzKpFNjCUNWmKROpTfWRvpv5d4wZwTO6sxUHP5kA9IpaVF6fhb5Q6vXxj62HoA/wAJctmaHNAGXKkswD8tY1AuJ1AyJIMH971w6wqynFXappblRqZYDjVANTtqN4QEjfxeWJQ2C8cqoKw1K56BBXLCreWIuASpBWYMDaML6RplhCNLfBScmoEQ5gyRC9GmfNh2mGHG6zCsAoRjpED3g0WF3JJgwy9PzfO9rB02qGYpIOk6T78xEhDEgEdOoqvbecWiQanTovcU2DaCQvuQUCFDE9UKT0wJMSRGNaefQKOh1uZ/YrQCd4NrQZHn5zE9+fUVFJXKGNQz7RJ1gGDdZuADJ2F4kaVHqSQqI3SCQc68hipME6uoWbsJ+w4AC8vRVkR+YgDgOJy4Bgx2kxYH7x9tjll0n4WnPmcuI+4dp/z3xjkMwWdlqLp0xdc6zkuxskFlvF7/AGTOHdOqyqAKdSw7spP2kvJPrhMYrTKrJ+GQ+Q93Fj9mKPl1VCRUVoUmBl1ltzA2EnYbDDn3h/o3+9P1YzzOcdUZuWQQpMsyBRAJ6jrsPP0wgAOD5mmX0LRZWVfjDRCA2p2EbWKiP3CO2K5vO0BUYNl2ZtZUnlKZtTlhJ6luotJ6Yi2NuHcVqVKxRhSCgT01AzgxSPUoNhLt/wAPnfHM8aqq5UCjAqaBNUXEJYgsCKnUemD2+0Ad47iEYmJGLuPVtNBjrendepF1MOpRZe87fz2I3s1nOZTaKj1CCAS6wQdC7Asen7d9VzvgvjbHkmGqIdSCaQlrsotPbz9PPYi+ztQlKgNSu5BU/CrDLKKem5kfXNwd5k1sITJxQBNLZvMCyiWodSnobqZLMWBjcjqvMGcxxWShObqlS2m+VBgoWv1SVJ1rBjsPXHcvnWcGK2dVgNQVqO5VdVi5ME8s2LQSzAb2NoTWT/XcwpR4JKBDIABWwgifLvOLEap7TqFUl2II8Zy7dWkAM0a5AJJO3pe0m5TiYqIHFWmoJYdVMqZVipsam0jfvY4yyYdHJbOGosAAMg3tJOmL+X14MGd/r0/gP6sSM572PpqH8P8AiY4c4PpqH8P+Ji3vn9en8B/ViHO/16fwH9WEM573/XUP4f8AExPfB9NQ2+b/AImO++f1yfwH9WJ77/Xp/Af1YAEfEOIRVqD3lxCMYp0ZA+CJ1IZMsN4vcdsHcHzerMOOc1SAbaYT+juDra99reI7RGKZ+fhKnvVQjQ3wdNTM8siUUGS89Qvv5YvwbMasxU+EzDWJiosU908F/Xy7t5QK2EPcJMtmssaqhUIbWwVu2qasmQxmSH+1u04dY6DiEM87x5qXOHM0SFUDXR5lyzFdMMDuDsI9ZjCp/dxB00ocaD+yORA0lgylwSOpb6drTvj284xzYYU30ePSxX/egxv+9G+HcLXPJ0cxQBITlhipIHurqegFjcMO1rHufOMFDgVDYnJREAckWkR9Jt6eX34V5GpxUmnzOZbVqtQJ/ooDQbDVzNr2Hpg7gCcQL0eezqgUmqGFIS3RCjQDbxeWx9MTjudUuGwr34/r/Hp9UGDh9PWHD5QOCOrl3tttU7CMbctfpqEQOx+3+l/z64jcXzepgMn0g2JrL1DzAix+vEqcYzYFsmSewFZdtLbk7HWFECbNPaMWchVKXnXoTfsY9P6UYj6ACTVosoElVDamAFwPhdzePrGOtxjNj/0Z8M/HKbwTpt62n1w5y9ViilgVYgErOxi4+zCuMU8KzOWNYilTKvpPVogERSsDN7FB6aY7XxzmbyoqMHpEvrIPTu0U+qCw1LBUaoO0eQL8N64k4LgQ47iYmJAwzmW5iadbJcGUMGxBifIxB+vHMnlOWI1u4t4zJsqrv66ZPqSe+KcTzTU6ZZQpMqOtgouwBufQ/wCdsU4RnWqpLhAenwMGF0VuxN5J+saT3wwBP/L7gALmswoEACVMCACBK7mJkzucdHs+2mDmcwTJbVqEySGtAAsR5bMR3wIntBmNJJo0DEkEZpQsAbmZ9PvwQOMVyCRRpyrQV94U2hpvYKQwA77nyxWYsi68Acf+rzP3reP/AI/ZbywlrcRpCrUQZnNl0qgctRJLFi4VARJWEbexWTexD3I8Zd9WukECkAEVkaTcN3AABEfXNrHA1TgeXqFnOWYsxksHEhgSTpIqdB1EzpiSTOE8RrT8PPHf5A7+2lEJr57lTMEUt4Wk/wDZWT8/LDbh2bNektWnVJRxIJQA7xsfUHAJ9nMvJ/ZDcBYlYgBAIXmQLU0EgSQoBthsMwQIFJ7eqfrxOe5VTwrewnf1O8p/pT/CuJyn+lP8C4nvDfRP96frwHxHiboBppgSH+MdALIzD5fmBPpJtGHZmJzMcFZ3ZjmKw1KVhSFAlNMr5MPFPmMa5Phhp1Gc1ar6h4WaVHh2Hbw9vM+gGdDiFQ5Z6hWnzF1wvMGjpmNTiQu1/L0xMhxJ3rMjKigCbOpaenxKrGBc39BtMYeYhnjzmQ4QRmOYaBWHYh+ZcyatyoMXBFr2b0gejx5vI8WY5nSa6sNbLo0x9N0htInw7zukSZjAhs7x+kTWnlaxpUyMyKROktAIPybn0M+mFvuWoqfd3lS4/wBc0sPimGkgiUIUnv4JvqkHe0mZK1r1aKLoECrQ5gkmp4SLydIt+7962tn0Mhc1l5CSSMqC56GZtxHhB6YBiAd8UiQzKVHpLFKgVg6GU5lZb+k1B23M1Hv3tO3SdkeIOxbmB0AjTpzFNybtM3ECw+/0wnPEqau85jKjqPS2WgqAIKnp3BWLzB3mNJ2pcXpLUPOq5cjQpC8ggHVoYMDpmNM2j5S/YWHe49bMKN2qj/6lPy/3sQ5lfnVbi3wlP126t7H7sZItNgGKZYFlBhoDQQGAIIsb7YvFONsp94/lhDNOcPOr+In6sdehrUqy1iGBUhmWCDYzc2jGWin83KWtuP5YvmeIEU2PMoghSZV9RFjdVg6j6QZwCO5DhSpU1hCradOovqJB0CD5wKa7+XrhPW4ZUZtTZY6mqcw/DArJWjLC8q0qQBayzI7ncK4gXrQa2sFCdIQBfDQurAX8RJEnxx8mcCZzjDCo6jMqIqlY5d1AFLpI03UaiS8jxRPkZgenxMSMdxAxZ7QRyDPL8SfGzp8a/NvPlgf2VjQ0co3T4otE8umYIfY3kehANxhhxLLNUplVZVJKmWUMLMDs1u32Yx4Pw9qSkOUYnTdUCWChYMb3BI8tWK2EePolIZSmQAZNJcOFmwMaSQQCRHh+Tfa5EpUqwRkGdgYYMxJqdOgQ28sdvTzAGGdT2ZrEzzaGobE5dSQYFxsLkEx21EA98Y5nImkVDZjK0qkioIy6iQCF2mT1upkEGfrnFYkCTeSQLSo0atUGomSKuSzMtVtZJkgQ0GWMTI2BsIAx6VcmRPwQEkmBWYCSZMAC0m/1k+ePN1K9IAP71khy2IJ5KwGklYiDIVG6tukm2k4O4fnad6b1cm9UPpIVIgswVVjvJ/MgepTaZp4c1sxv7qfo/wDnv/LHDlT9F/z3/lgJc5QPMvlfgZNQ6bJpkHUSIBBEHGZ4rlukaspLKWAI7DVMgi3gaxv0nyOFcPDn2Yy91P0f/Of+WAOL0ISStNYV411KjD4t522gb+YkYq3E8uHVdWU1MQAI3JCEdtyKiR/vr54MzPC2ZSF5NMwRamCJKkAkMOxII+0d8FyZRa1QJk0X3CragVir4VJpHxeJSJKwLi9hbFOBke81AORYEQmsuL07MWt5bRsv2MaXDnGXekWQu2uG5YC9UwSkQYm9r4rw/hlRKrOzoVIICrTVSvh+UBJHSd/TyuXJGePMZDMsczHNrxzGsU+DN6widRIG0HzVZF1GPT4WUM3mTVhqSilJGrWNQEtB06jM9M/Xt5JDFvHc4yZgxVzNMctfi6AqJM1PMGGte2wF8BZjNv0g184llgCgpa4uxZZM3nSdpgA2lhx3NuteAlNxyxE5nlNJL9puLAAxuTffAK5lwT00nsNs8y3gEgyx2LQDHYG02tCOUcyazzRzNcNUJOpssrKCZA6iOlY8jFz54cZbUrFjmjUkQA1MADqmYSJMQL4zJowBL94IzQidiVmqJ8tsdfM0jfVUv/tQ/sFaB9mEAZ71/W0/w2/VjnvX9bT2+iP6sBmtQIN3I2P7UPq+m9I+zHDmKLbNUMDYZofn8Nv/ADwWAO95v8ZT/DP6sY5nM/Bt8KvhPgpkNsfDL2by9cYLVoWUF99vehvb+tv/AN8Wp6WBNIVGcdQHvGoapkagKu2rfABXhNZjXu9ZgUJ6lhDajcDUSrSTYgXL+WA87mmFVxza4isQAKewilZeoaqf2Ekk/a7yleuX+ERVSOxuGhLHqM3L38gMY183mgxC0lK6yASwukJc9YIaS1o7feXAaHExMTEDMszX0KW0s21lEm5AsPSZ+zGXD89zV1Gm9M26XEG4Bn8yPsOJxJZpGztdbIYbxLsfTf6gcAeziEU3BWuu1qu/gUdJ0jyj6x64rYDlP2lkXy2ZB8uVP/7E9/u9RI2d4dls6KdeoKq6ZCSpBEOrTAB3Kx6gn7BOF5Uq1IFeICI+MYMiEpIJjxwVjaxbzw/539ZW/B/w8DSHCcou8XZiM+yWViz5gEDQrCZSnFReWspGiKri8m4vYYg9lMrOpXrqQ2tIn4M6lfoBpndkXxT4Rh7zT9JV/B/w8cFb+sq/g/4eFhRt1FX/ACYsyvA6CCuA9Y+8ag5K3lpJIIpgzc2Mi+2B6XsnlVAGqsVEalg6Wg1CpICCNJqtAXSNrWGHnOP0lX8H/Dxzmn6Sr+D/AIeDChePU7ijJ+zOVpurnmVGTY1FJvFFVMBAJUUEAPaCTJvh97+nm38Dfyxhzf6yr+D/AIeJzj9JV/B/w8FkROpKfvO5evxNVRmAdyoJCrTYs0AmFEXJiMUyfFeZUKcqooAnWykKdtie99vQ4wzzE0qg1V2lGGkUoJ6TZTy7E9j5xjDg9I+8VCUzAkHqqHoPxfhEdP1W+VbydsjMe4XZfIVhU1NXLLJITTaCXtPkAw9ZQXi2GOPK5HJ/tatyY63OsV17msJNMbzsRuA3oQEhsP4wlXmgo7KNIFsvzRMsN56Tcee2AdFfTGupM7+5rAEN0gfWVM3HT2nF+O5IvmSVoVah5SiaWYFM71LFSwMX38zhfm+Gyg/ZWI0gD9rAp7RAvv2YxcycWhBooVx8t5G85OQSWdukDYBSF/8AiL7zGy9aempUA0qI9yBAIFyPKZFr7ehkPNcM66jDL1rMWLLmkWGKxqMtZoA3+cBe+Nq2TYvHutY9JLBcyoIY6xDdQmQoIJJ8UbKIBDai5hEKFrKCz5drmB1MRABm58pwcMs/lR/gP6sCZWpUYEvTr09oGtGkR6eUfecbGf8AaP8AgxIzUZZvKl/Af547ToMNuUPPShB/txlf/aP+DGObUmk4IrGVYEMUCmxsxvA8zG2AYxpU2G7av/jGAK/D65YlcwVUtqA0CywvT6rZj59W+8h8HoAZieWFOggtzVZvDQEOoJnaAZNlB+VJCz2UHNf4Emaxa9dADaiNYm6tYDTbYGRIwWEesxMQnExIwTidPVSI0s916VbSbMpkHtET9nbfAHs3lStNxy6tMmOmo5b5CiVaBpFogbabAbYb1aoUSxAFhJ8yQB95IH24rls2lQTTYMLXBncBh+TA/aMPYDx4ykQvu2eDEAwtVQtuXB6SACOmTAMqd7nDDhVaop5Yo5xVZgDUqVFci0T1zC7zF/D5mHDcZoBdRrUwIm7gWiZgmSIv9WLf6XojetS3jxrv5b4q77CKav3q/wCGP+njgf8Aer/hj/p48hU4FV00yueXVzKjN+0sATqR1RWB7UwdwY1CxGM6nBMxL/taEmnC/tbrHW5mNOxBCyDaPTEYn2OtUKb/ALiPZ6/3q/4Y/wCnia/3q/4Y/wCnjzXEuEV3y9BFzSI6mqxPPe4YsUQVPE+kdOpp8MwYIxVeCZl9enMI5ZKugjM1Pg9ZzBBCpZ5FWjdvDy7TAwXfYSowa99Hp9f71f8ADH/TxNf71f8ADH/TxX2fyFSjl1SqSXBMnWXmTPiZQfsjBeYzaU/GwWQTcxZQWJ+oAScO7OeSSbSdxfnhqpVB8O8ow06I1Sptq5dp8+2MOD5UrmKjcqqsg9bvIa6bLA07fk2Go4hTKGprXQs6mkQI3k9ox2jnqbMUV1LASQDJAtc+lx9+HdiNxhfS4BQWpzRTipJbVqaZMyTJvuR9VsMMec4fxctmWQ5hW62UU+XEQaltUXIgQdjAHe6QDLP+z9Cs2urTDtGmTOw1W3j5R+/Hk83ncpzWU5RG01RQCrVmoQGFOeSBZfK/UPKcPOP8UalUgV1pCFs1MsLipvF76bGRBWPlYByvGyXM5mg1ySPd21W1xJ9Itbt64dnsXCUF7yv8xTR4zlazIWyqAuFM1MwVUBqVGoQpIg1DzhCwNWkmRjKr7RZd1U+5iQ60lDV2QxprtqELdOhlDdzqFou6yWeesdK5uhqKEqBl9Olgo6xqmNNtyYmMHtSqkXr5M2tNMeX+8bapP3+dlaXc28Wh/r+rF/AON0GetSWi1EUw7sVqNDaanJ1LpjXIT7CpHqTqPtPk3jTVqEE6QZrQTe0nvY/dg7KOVQBqmXd+qWkKIJJAAE9jfGvvX72X/j/7YFfcxnKLd4qy/UW/+Zsl0/DONUEAtWm7FRI+TdTvHnsRjq8eyb9HMdpPLIJqxJ1WM2uFb7sMfeL75e5+f/23xjmsz0MdVAEKSGU6iDG6jSdREWHcjDMwzL8Lp021KsMAVmSTB0iLm9kUf/HGNTgVFmLFLs2s9TQW6RqiYmFAnAnCuIM9aDWDgoTpCQphaJlWi/iJIk+OO2BuKcVZKkDMaBzCINLVYCkdOoCyiSdU/KYW0yDMD0k4mJiYkYLxNopbgXS5XUPGvYA77T237YX+ytYNTN6bRoE010/0aG6lFjeRvEx2ww4i0UzdhdLqAT417Ht2PpOF/stXLI01GfweKmEYfBp80mQd/rLemK2A85XzifP4eCVDCaTElSFYA9NjpIXSBJAsBEA2jkRWhqZyBAlX+DlZ1NMSJ8LKTeJG1zjOhxEyh51WEPUpygOoQPlKTYkGwNjtAUYd5biKVU1h6OmSstSK3ETZmHnimSA0uF1Y0E5ICAdS0xIbUs9LWJ0hr+ZGLVMhXYEa8kLGCKYJ7xIYEQCzf5Jwy56/SZf+D+/jgrr9Jltvmf38K47A+QyjKCKgybCBpCjTeTJMqQOmNhvO2CRSUAgU8sAd4ePLyp+g+7HOev0mX3+Z/fxDmF+ky/8AB/fwhneSvzMv+J/cwt4vURAs+7L01DElpimxkEUzETO15I7xhka6/Py/8P8Afwv4rmwFWKqiQ/xVKf6NyNRLQpt0ybtAv2Ymdo5pBkHhqQDc1QRSPLnrPUmkWhTMi/rImcDrKczUUNRkA2RCCPip6ii2NjAJ3XeAcXoZicjVY1KhjmdZpAMN7rTvMevrMdr8HrE5hwXZhpJA5YVYlBKkMTvNjFy1hEYO4DzCnL8Udqug5cquoqH1A264aIkAlRbe58sNseeydLJe89B+HDsTeoOvr1TPTMFreWJQzXjVZxUARKrdP9HUVT8uYDCLELJkbg9jgajWqsYNLNqBI1a6WmOq57zYWIt9hxPaUUeZ8JywdKyXNRYPwmnqp2HTr7yb+mF9ClltfQaGvqGnm1p1Q4MLFrzsLyYG2LRIcmarkkcnMg6SVD1aQJJggEBTGxE329TjgzlTVp5WdmDsaJFjpkHvBIiY/thaaeUMXy8hFAPPrLbWzATuILNPe42tgzLcIoVgDTFB9Egla9UQWYvAjcE38vLYYAGeXQ6VeocwjQWKkqYAY+KFjYD6pH22OVHepmvOIAt9ibY6PZrLQBGyso+EbZirH5W+pFM+YxKXs5llbUB1Cbmox3mZ1EyLnfzwrjLmgCPFmY3kKP7dO38vrmr09ILA5hiokKwADEdmOi0xf68Zj2WysEQYIj41/KO7eWDs3SplXLuxUg6hrJEQZ6RvbsBhXAzyXEWeppNLSuknVqBMxTMFQLXc9z4Z7jGWb4pUVoWhrGojUHAgDQZII3ljb90GYMivDRlud8FJqaTc67rponxNZunldzH34w4kMnzPhbPrMWfxxSJIIHzeXfaB+6YAH+JjhxMSMH4gDy7ayZTwGD417+UbjuJwD7NI4pnWa1ypArGSOhZgwLTII8wT3km8TSacQG6ksW0/LTv5jcDuRHfCz2Ty+hH6NF0tzRUHxaCxHhIAAjyAI3xWwC7hlKqGpB/9IRqUlXKFBMMCzKNTAGJHaSDtGH/Pb6Sp+Af0481lci6EOmWqHTBUDNysgAwQWg31CdjA2FsOslmneda1UNoUVaTkgiZsLRb7ximIM94b6Sp+Af0457w30lT8A/pxIP8AtH/Lxy/+0f8ALxIy3vDfSVPwD+nHDmG+kqfgH9OOX/2j/l/5jEIP+0f8vABb3hvpKn4J/Thfxao5Cw2aPjnloUA+CqDrhdRk2GnZtJ7DB9/9o/5eFvGaRKqSlZo13aqiaZo1RtMPIMGfCCW7HDEbUUcZKr/rJf4SJb4bcxoMAD0jbti/DA3PYkV4KmC5Ok3QTpgaGtECNmN5EZUaH7DVXl7ir0CsL3b+kFln6hF7YrwaiBmah0EEgjU1VWY/F2ZF2+u+3bVc7gPxhPl+ITW0HKuo1MBU0DTYtBmJAJ2PqZi0uMLcv7zzDr5PL1GAs6istEzafCbeRHe0oYNxmoRVHweYYaAJpIjXJbfWLER59xbAIqECeVnBeABQoybMdgIC9Mb/ACvXG/tFPNB+AsojmFgd3m67Xgjzhge2AKTAHrGSC72d5g6ot2iwn6/PFrQRq5JgtQzMbj4CkSCGZQWXQIMLqG9qlhjWpUqAAcrMlfFajS1CwsV0afMWMzMiIOA6TGer3IALIAZzpYxBloG+0gTI8scFaWgDJQT3qVJibEkCJ0TbzPpcEH5XU7aTTzKXbqNCjpEatiF1GQBECbjBZySweurJ/wBnUx9nK/LCZ6htHuUEXHMqWedwflLpPpB/J1lOLqqKvwM6QYWraT5SCYk74TGcXIrM8yqe3+rrH1/E74rUygCkhqxIBIHIW+5iWowPK+Nh7Q0/On+J/wDvT6H7j5YlTjgIhWpBiDpmoDfYWgSJ9RgzGW4XXOoKaTgQSKjKAfkHSQFWLsR68s74rm8+VePdXfqI1AA26DqMifETYTdJ7g4Iyor6/hOXog2WZDQnfuJ5h2FtPrjPNe9avg+Tp1HxTOnogW7zrM+RFjF0IZYmJGJiRgfFgOSZ0RK/GEhfGu5G3p6xgH2VoKtI6VpCdE8pmZfAh+UfUkEbhhvc4O4q8UiSVUSt2XUPGu48jt6TMiJwu9kaqtTYq9F7pJpJovy0MFdK+c+kkfJjFLQR52hkEqaSy5C1yVrtB7+Akeo3gXt2GuTy1NBrNPJF0GsEZh/GrKZ0mSADqOx2XebUyeaptpVqmRZ2herLlWbUBp+T4SHgGIg/aNKOdpg6udlEZiCqjLwSCsAQRqPiVvtHY4sQZU4pUAJNTLCNwM1UNlV2YmDIA0k7fJ+3BvDMy9RoIpsNM/B5p2MyouCRG7X/AHR86ybL1RVaFrZIVC2iPd41QtbUCHE3GnvshHc4f5PKBVOpcoSe6wo02IB6TN5M232wmAZ7s30dT8dv1Yhy7fR1Px2/VjHlJ8zLfx/3N8cNJPmZb+P+5hFG/u7fRv8Ajt+rCvjtGAkqin4SDVrvqHwNSeXDTYeK46Z7xB3KT5mW/j/uYX8W0qE/1VR19tUxSqGx0EJHi2OqCO8EQi9AD/R9WRl9JFU+NuVEnxMbxvJEfZ2nBY95qRybAg6ajO4+LENqJEWj7Btti9GoDkKp1Uz8bJ5XSILeKnpBaP8Adv6968FqD3lwGo2U9KJEfFfL0CRtaTuvkMHcD0GE+X4awrB/e3YamPLLArB1dMTMLePVfSA4x5/KpkveAUAFcu8HrnWNYa5t2YeR28sShsJ4nTqGqOW9VelZ5egwNTdnYRPzoPh37YCbLVyvVUzQ0ydXwYtY9nCna8g+IxEYp7SrQ5wNU0gQgg1DUG5qAQaZANtfqJ32wspe5rq0nLSFJMNWJ08tywJm7cvV6j0kYtaEjPL84Mjc7NMCZ0gUCDECJ1bEITA82+oMMrmK4QArUta6ITbuYqXPn/ZjzldsmZ1NldRLa9T1he8zeVbUXmbyY3wanEqdFQi1KKKepYasqnVpYyQfJ1I85+vBYd9hyc9W+ZU/DXyP9b6fmMXp5mqWiHH7xprH1mKk/lhXleLLUbSlekWMwvNrAjTq1TLWssxaIODOW/0lL8er+r8/T1sguMRTqfSD+D+9ilalUKsDVABBBIWCLbg6rEeeBFRtQl6cTeK9We0x1R542zC0dDanJXSdQ5rtIgyNOo6rdoM4QHMjlYqTz2qHSQV1W2p30yYICzb6Q+eMs3kdTyMy6Q5JUOIn4MaSCdhpBjzc+cYrw18sao5XxmgweoyumjPUSQ1jS7mPvxhxJ8nzPhR16zBIfxxTkgiw6dF/Jf3TAA/xMQ4mJGZZmkWWFYobHUNxBB7+cR9uB+F5J6SkPVNXa5WCIUCLGIkT9pxrms4E0i5LEKIExPcxsN/u+uEx9raOpbnqVmUNYsFgMQsbCR9frjRReHE8kTivLCs2brweqGB96MC0FFNrTLEyTaxOwJjHV4LWBX9qcoCsg00JYKVMFt7hYP1nC/gHtf71lqmnT7wFZgl4O5GkC8RAMX+/B2T4hUqi9M0duoyJPkFYAxHnthXWWepFKaqq8c/z7+mpfJcHrU9M5k1ANw9JSWtFyDPrY/lg73VvOl+Ef14C4dxvmU9XSV+errp3jqg9Jnt/ZgfjHtOKDhQoqWBZtYAWYIt36Tq32H24Jp085ZFRkmshp7s39V+Ef14nurf1X4R/Xjw3D/8AxCbWdbUSqzqXWhJBBMoyGRBtBWI+qcO+D+39DMVRTQMtjqZipRSO2pSRfbcYzVSL9PkaWyus/hn+o/8Adm86X4R/XgfN8MqOBFVUiZ00rNKst+qbEhhBF1GNanFFCyAWN4UAmYOkkQCdM2mPK1xIXEOKFF1BHryoIWna7GAIJAi4J1NsDbYY1wta5Ep30DE4c4oNT5ram1RU0iV1EkW2MTjmS4e6VGdquoMI0hdIB6bi58j/ABdseVynFKLtqZHXUTBDPo1iJRdWksLzbcK8QBh3wfjiZhnFNgvLYo0GQWFrKfBcWB3GxO+JvB6S+lisMlqh7gChw11fUapYaidJW0EuYF+wYAH931xvls2Gj1EqezDzE7HzBuJwPluJVGqFWoMqyQGncS4BiJg6R9WoYGmshHOIcNqVHlK5p2FtAYfLBsTBnUO0jSIO4wHVydSgrVaub+DQFm+ASwvNwCe/byjB2c4lUSppFB6iwvUrLuSwggxYQL+owt4pn3rUDSbJ1mFRIYalG4MrqBJkEQbd5wZjVr56CteIUtRds/LFGk+76dJAcGYWUf4Op0khrOBjfK8XRnQe/wCosQAnuwDNDAaYK6h39QDM2nFM3wmm7tORrqsBAKbBUI0PDFFIAZOY4kTHqYGLZPgFAVVPulemE6kefA2takIqyVBYme3iGxwvbOj/AM1v6voNKPBMwoA97JA3mghJ9JP2j6jhiuUcACaZIABJpbmLmzAXN49cKcx7O5Z6rVWpVizb9LxvPhiPtxRvZrLRATMCQAY5kkAoRJiTBQEeszM4o5R17s/9V+Ef14pUyblSA1NSQRIpwRPcSxuMJx7K5URFOv0gqPjNiWaLiN3aPK0bCGeWK0aOimlU6FOkFGubmCdNpPpgGXyfD3R9TVSwggrpgTCXFzF1Y/W5xlm+FVGfUtdkGrVGkER0dN7wCpNu7H0jXJ8Qd3hqTIsSGJ7wliIsZZhufAT3xnmuJ1VaFy7ONRGoN2GjqMjzLCP3Z2MhZiGeJiYmJGKxXAqnrIYhxp09JCsBMm2oC8X3a2+PPV3Lf0lNK5PSXfTKahqMi5HoO+mfQ/2r4vUytPWqtoZpNQANymMDrRhdDvIIMyJuMeX9s+PogotSemNTM61C9gqxOgrqKtqN7HwgXm114YoKS0Hw/ERoOWLXL8zGtTh+vNipTU6gpCuQQS8N1MDYqAVvc+YtGNco3Ky6qdBzIMEIx06u4XVGlYvECfK4x4+n7dVTl6r0qmXrGmpgqzKxOwDLUUbkiw32E48t7IUKozNTM5pnl5nSTqLbrEWFxEMIAv645Ixk07a9vidSr0YzSg0k83te2+1z61x7JEZEzWCqIqRN3VuWeom4YOYEeai1iPBU+BPmJqOyc3SQBdlUi3diNVvEDfscfQ+H5U5mhTSvRRKjITqmSFkFQQILAqWkE9vrjwvFshXy7s6MVVTAai061sDTLVBKVL6gW3AMiQJ6eJhUyw5WPOg6cqjlVTafruCDKnQHqMaVISLspYFRJGipTYz6zA89pBoq+Yqg0tYAPQTVIawHi1jSs6vCFUflOCcRrVCrErVNIAtKkh4uDFl0WknVcjyAODeCezWZzbg06ZWSdQlaY03IARA3LUEmCWBuY7458Mnurl0lQg3KV7aJb/G+mfY9nkeLV1TJ1OaalWrU5B1tI0KbmKZCu8agC0zqtcYK4r7TZQO+VaKbiozElinws8zUCt2kmTBn8sE8F4KcnTqIE11AulGuqTJ0qTUaTBnS5uNZAJBvfivs9TagadalTqVakGpV1cuSDoXwkuGC9NvUTeMdfEweFLtqacPKN7tfD0BskTWq06lU0jTrU6ZQgIBzQWIKFxzNTK1xBgQJM4HzeZy+VFRq6gMXg1WVQauoNBGjxdMJpjV0gmd8BZPL1S2jkhZUFy7HlaQoXRTBUNq0gSyCxiRe/dKtVDLTRkDSWcWpkgKS5c9OldXiiQywdxjitiasdKyu29BonGXPEGWoYWnRSpSPUtyAIcg6WDHUo1Ceux8QLzJ0Mp7xKMebraR1eP4WZkRPxv3H0xyrlQxp0QlNqcK6tqJYAbEgi0LIBJJ1MCIIJGuX4TUWqHNSmV1ltPJWYJqEAOIII1KZuSV9cejUaslvY4ktQL2gpUTmOs0g+inOuo6GA7ssQNJ6wCLzY4X1TlhTGpsvf4RB7w5K61nUNKarqgEx865m7viyVOaCrHTCnT7uKg6S8kN2eCAPK++FppVSFAe4CAk5I3K7kCIUG8i+5g7YyTRVjDk5UHSWoAoTvmqgPWabGNSjUDpQ2JEnfzZcPrg/BUHptpEwuadoGqZYlCd2jfy7DA1HmsF5+lkBOpBk2uv1kWER23+rDI5kCfgluLkZepBvMSFvftgbQWNWo1+xX7a7ev7nlH3nyvx6Vftp23Ndt/q0fnjE5ofQqe/+rv5D03v/AG+RxGzSiPgVvt+zv+n0wh2NxRrRus/+80f/AIbYyzVKpy316Suk6gazkFYMyOVe1oj+WKDOCJ5A3293ef7I/PHKlUEFRSVSZUMMu1jtIlYi83tguFjThFOgKgKxztBmCxlYpfKYDX08r7/rxjxGlkjU+FMPzDHiHXFIkiBfp5d9oAO4kG5Hh7pU1M6ldJGkUwokindTuLoxIk+L0xlneF1GeVqqo1FoNJWt0WkiYlWMzux9CFiV9QsxxOJipfExNx2FDZ4EGYII2PeRsZtfHmBXpJTRcxlUprTclAaYqojNqYusDpE7jqEkWtbVKpgb7YtzT54+Yp84nDRHrT4CM9TBc5kHQgig1Q6ocUkFRZk9KmkYAG0+npji8SyoASktRyoMCiat9weotABMg/XGNSZ//mLcw+eNpc+m9vt+xj5XDfMY5HiFQ03apTVZ6lRWlpA+U5MFie8288Ia3EyvU9WrRLsQVzC89AVAMqz3VTrgGPMWgYOFU+eOc4+eIp88qQbdvz53NJ8uhNW/P+F6fEOG/KWk1RhrnlqzL06zpLIWAK3Aa8G3YY0b2kRqQpUKRrFIPg5aE+raQoMTYAj77j6vvx3mnzxb59N6RsSuWx3Y04bUcBjWcMX3QeBBeyzcmDcneMBUONLR5jPTajrIVrlgQAYYMpBBCrE3MQBNow5px0VT54xjzmpF3saPgYtWFGa4+x5ipmMmKeyioKtR1EDdqkl26h6T23wy4TxenRpEU6Ydncu5oU2KmpaWHOMITquQI38oxfV/mMd5pxs+fTekft+xK5eu4ZwhaitrqPpEdNJLAAgeMz8IREA9otG2NqGSppU5gL6tRbcRfUSIjbrP5eWFvNOJzT5453zebzsargooN4pSNSoGGvwhSUrGmbFt9IOodU3P1YE9zeI+E3kn3ppNmFzomOo29B9vOYfPE5h88LzefYXRRLHIEbawRsRmSCZZ3ljy73c7z5ec9qZKTOlpgAn3ppYCwDdNx6+reeKGofPENQ+eDzifYOhiMKOZqKFUagqhVnmqTAEX1U5Y2ne5wZzz9I//AAfowj5p88TmHzwvNpdh9HEec8/SP/w/pxSo+pSpqOQQVI6diCPmeRwm5p88c5h88LzWXYfRxG2VoU6b61nVBUkkXEILwLmKaj7/ADxnmsjSqNqOoHUXsY6joEmBeyL93nfC0VT5nHeafPD82mLo4nov9IeuO483zj54mDzWfYfSRP/Z"/>
          <p:cNvSpPr>
            <a:spLocks noChangeAspect="1" noChangeArrowheads="1"/>
          </p:cNvSpPr>
          <p:nvPr/>
        </p:nvSpPr>
        <p:spPr bwMode="auto">
          <a:xfrm>
            <a:off x="155575" y="-1790700"/>
            <a:ext cx="28860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data:image/jpeg;base64,/9j/4AAQSkZJRgABAQAAAQABAAD/2wCEAAkGBhQSEBUUExQVFRQWGRwXGBgYFh4cHBoaHRoXGCAcGBoXICcgGBojGhcaHy8gJCcpLCwtGB8xNTAtNScrLSkBCQoKDgwOGg8PGikcHyQpLCwsKS0pLCwsLC0pKSwsLCwsLCwsLCwpLCwsLCwpLCwsLCwsKS0sLCksLCwsKSwsLP/AABEIAQAAxQMBIgACEQEDEQH/xAAcAAACAwEBAQEAAAAAAAAAAAAEBQACAwEGBwj/xABNEAACAQIEBAMCCwQGCAUFAQABAhEDIQAEEjEFEyJBMlFhBhQjM0JSU3GBkZOh0iRiktFDY7Hi4/AVNGRyoqPT4QcWRHOCg5SywfFU/8QAGgEAAwEBAQEAAAAAAAAAAAAAAAECAwQFBv/EADMRAAIBAgQEAwcDBQEAAAAAAAABAgMREiExQQQFFFETFWEiMnGBobHwkdHhQkNSU8Ek/9oADAMBAAIRAxEAPwD1ibD6sdnDReGWFsCZvhDs6hKqU1HjmNR8ok2sG+77vgY8uqydkfSS4mCB8cJxfO8DIUstd2Z5006ZUm7CSsxYCLFo+/FMrwnM6A6kOvdaiaHESDJQkA37+QjfGr5TXSuZ9ZC9iTiTg3PcDqPApMqC+pmGwi0es/22NrrOLZfI0SRma7MzAgrrIF10GEWdNp7jcnBT5TVmsTaSCXFxTsldm4xwj7xgKjneGF9Wt0JYHUXcKT6z0m/34b5L2cZdLUq/NoR3ALbWh13H+e9nLlNRK8WmHVJO0k0C4mDs7wupoPK0h7RqBje8x6XwAeCyvwmYYsgh9B0g3MaheDftEwPqxjHl1VlviYo7jgxxPZpGU6a1aYVi/Mn1Bkgi+8eQHbetLKVBelUTMKpOtTpDXiNJW1gO+5J9It8sqr+U0JcVFmhxMMqHD5VSVKkgEqdwSJgx3G2Lf6M9MY9BVL8eArGJhqeFjHlczxWuGZRRFqujVy3gLFU3Mgk9C9gOobgg4a5fVZpCop6DXHRhcufru+inQImrpQtTYA0oq9Z1FRM0/MCHA3xRuKV+r4IKA0FjTqEU71elgL1CeWnUsAcwek15bV9CrjOMQnAvC83VeqweiVVULEBWlSFpNBZuliS7gAQfgzjalxFW/wDT5iJiTT9Ynfb1FsLy6sZTrRg7M0OO4xfiqqs8jMTuVFEkiwPbuQ0xvY98WbiChiDRrWYrOixgkSL3FvzXzweW1+xHVU+5pjmGo4Zif6MxPQVSvHiKp9Mcw1bhQPbEwdBVH48R1VXqVRpEkTqPYAkhfNoH2TOFWbFWlRd3qKzM2pgllpgCBFtTCAJJ/LBObrh6xRHiqnjE2VW0sCyncNo0zciRaDhFxfm8uoaNcU6w2ISRA3DavQg7DZsfcycYJU9MW54ME5XnrYOyGRevPM1UyAIMggi4gkEEnxXtIYeowxynD6GkIhkqRBAMysHf7QJ/eIO5n85Z7jecq1NFSpULq3hHZlPYL5Eflj7b7D54VsqlSvzFqyENMnSJEDWseIEX9IPlOHGkqWa17hKtKrk9OwR7Z8Rq00Whl71qgmSVUwBeJtqN4A9cfLeJcPDAyxUrqZoSo0AdTSxQSR3v/Zj3H/ilk6gbL5inYAhGPzWk6Z8pk/dhJXFU6XqKWgNrew1A6lAKyG8B7C832GPO4qUlU+x6XCRXhq254rOq6vpZQJEwZAAuQBAEen/c4fewHtpUy1cLB5P9Ik2Am7LOxAI+7DHiHCBVpvUWRy+oaSBzBqYypPhIGk9hDYH9k+DI0nSGqsdCKRPWwgAjuANTsbWUeeIjVyy1NZwTvfQ9z7VZhqVZ9JFxTde/SQyMAGkFemSAO/njy+fz6tkTVYsTSfSZF2Vn+VN9vPcTj0ntiU1U1G4UJPcinHbv8YceVp0iy1gROpGUgMBPcWO8gd++O2WUmmctNXppr8scyOderCimFXWjLePDfaZFhpMiN97Ya+yPHkpUvhHAk6VkkAMV6Z7FZ3G5gWNsLMvlg1IaXTVTAIen9JuAwfa/c7iPUYD4NmFhhqCzDAkAqGUhlYTax7GxjAvZt8RP2k13R9jybF16kZT5ER3MflvgTKcMiqW94Z5JITVIAlpAGo7flp+wV9leI1K2Vo1K1qjorEFQpkqJtqPeT2IBiLTjPJNkveOiedrabvd4qTJPSTAcfVb0xSim3kcLkycaylQsdD1VBAnl8u0a4u7CJMbbwL+WBydcapfNEaT9CoBIAFwwIiZsQLes477T+783TWaiCUB+FaoJAFXbSQDA1Sdx9owtpe5k9PusuNBUiqSdcKQQTaQWH1eURjRU42JcmMBka5aeZmgCfm0dIUnt1EkAf7xiJmcaZbK1w4JbMsB2ZaEGxEHSZgEg2MmMAZfOZakxdXoI5W8NW1XKte83389vKME/+YKdv2ijew+Fr9jEm+1wJ/PB4a7BiYxZ63zH/gp+X/u4rza30b/w07evxuK5PMGqNaVqTJcTzaovv3byK/fOL6Kv0lEf/Wq7fxYnw49h4mQVK30dTz8CX9B8Lv8AywTlaVRt5W8QUUE+oh2A+37sahaf0hn/AN9v1Y45pKCTUJABJHOY2F9tV8Lw49h4mXTIkbszfWFH/wCKjCo8HNv2t4kESwnw0xEgiQY1XBkvPe52RzlA1NFMQ+mfCRYBCbnuOYsjcYVxkYBC21A25kBtFKGI+T0mmNRiPMXw1TQsTHdZkTxMqztJj+368TCr2r4clU09as0ao0kiCdMzp+ofdiY6afC05RTbJdaSdgvP8KTmmv1BzT5ZKk2EyGKzBg99wMY8KopJeppDL4pEQYB6ien5W+xiQYw7wDmeEI5kiLEEbqQZkMh6SLm3nffGScXbGtNB3aTtuKaPs7SoNVqpSpvrYMCQGhYiASDEehvbywdmqiNE09b9IGkSRJ87BQNzew+ya5f2fFMnlcumreJFpABjtJ77eRAwRlOB00vAJgAkCJA2k+Jh6ExjS8U9bizsYtprUjqTUj6lZKi2IBIIIPa0g+UHHkc77E0A5enVakSZK1F1j6g4ZWj6yx7Y+hlLRFvqwPVyM9pxnKMKnvIqE50/dZ85r+y4dFD5xVYMTqpUySVIjSQzR2EG+2HPBeF06C6aCvJsajmXIO4EABAfQDtj0w4OPmgYJoZIL2v9WFGnShmkXKtUmrN5HifbLhTcpGUMalOX0BJJSOsq0xYFZWJlR2vjxhzaVGpaSIqkkdhMGQTtImYNz9wx9sr5ZXXS6hlPYiR+f9uE+c9kqTzBI7wwDiZBnrudoiYIJmbaZnFTd3kXSrOmrHzTh2RekjaAgljrprBIkTqI7gtAMXEDtsL7JcFq1HWnUWpSE2dxCAi8T9RkA3IIixnH1g+zo5S0wyjSGUHRbQ7BipGrYaVgzI0i+8kZXgiIsbg3I+SbREd1vsbel8GCNs3cHWd8vUy4W1ZyC7HQsjwga2BZbxaAADaxJmYsJl+Iuauk5V1XURzLRHXDQQGgkDt8qTAgs2Awry65rmy5omlqNhOrT1RfTBI6fL8pasjnB+MVXFZQqVyCovTKRJLbrUWCdrzs23mIuZqEmaWdBC6gIpXgiymPEfU6rdsbceB56n4CNA+MpuWsx2KC0GCBI8JteQtpgiQVyZGiVIFWJ6QA1toO/edt8UgDKNSqdU0s2oH/ALZncRpCQDZfvNxGOLnKpF6Gd3PajO4A3ERF/S+++B6SNc/slipSEcRB1G5U72vHbzMgmnxusQ2qrlhKGIWp0uATPUt12mfI2wCL1KtQMVNPNmDYqtIiD6lRHrE7bm2CaNAlJJzKFhMNTRityPkoReJidj64xpcbrSNTZULqjerMSJiUF9B+qfTDdK7kAqqEESDzDcdv6PEsYCMmJ+MzB7fFiPr+Kxyrl4DFWzBaCQOWBfsBNKB5T64Yh6nzE/EP/TxSo1YqdK0w0GCXJAPYxoE/VIwACcKzNQ1Cr0qoEEio+nypnSAqiLsd+6H7JW4g6uQMqx64kbFRoOuQsbk2Jnp+7bJJmOYTVNLlxYLOoGE3JAkSH8tx9mddM1qOlqOnXImZ0QtiIPVOrqnysewMaYmJGJiQMc1m0pKXqMFURJO17YrlOIU6qlqbhwLEjsd4+v8A7jcYG4/U05djqppdeqoupR1LuIP+fLcYezjDlsQaR2lkp6PkKYI0rMbz6xAiMVbIAgcfy8Tz6Uf76j8iZ/8A7gbifFqVWlUpUsxSWoysgYtOkkRIjcgGQPMehjzeXzGvSC+R1aFCOKfUWbkAHllRvceHpAG2DuG52gmtqjZKZXSAnL0WMzKaryN/UemHhBSs7ig+z1M0yXzydNDlUipIgMaqqagMuABmKaxPyVkm2DuH+yNN6xNOstakicpgxmGbmvbSumPhVgKQAF74bUWyoJdUynVMtrtErM/B6RdV+4Y0TPZfTYZON4FRY28uX5AfdiMCOl8ZWe4oq+wVTQiBqRUJRDhg4lqYqayrC68xnkkXiRImcYVv/DuqyuOaqlqj1JAJ8Qq6QekEQXW8kiJEGMerGUG/Jy/3/n8XiHJj6HL/AH/4WDAilxlVb/QC4FwV8q+YqVHBWowaBqMdTkklrnxgRJ8O8EKGQ4tSK6tYiA032JAnbbqX7xjCrkpBillwfPePWOXvgduF1dAHwBIjdBAIKHUBoPzTa3ybiJxSikc05ym8TDhxqjb4QXUtsfCFDk7fNIMb3GNaWfps5RWBcCSL2Fr/APEPvx5fMsEYo75UMtFtU0/KiB9GQFkkxeVYDT2LHgtUHM1AGoWB6aaQwM05JbQsg7xJ3XeJw2iLj/HmeHq/vUzmtIdp1/FkEuLAidMwBtEztj02PP5XjVVsyKZbLadbrpDHmQAxFttQgEjy+vCQ2c41r94XT72BpHxMFd3HUGtN47bg9pAFOvVGoBuITy5CmmkzqUSpMifIEdj9RN4/V/aFH7P4B8bUZDcvsQYI6Zj90/WAEryGlco2lJBGac3BQQYll7SY8u+9LQkJy2UNTWDW4gnhbU6kbMT0wDveRERE9sFtkGII96zUH+rMgE7fF/Z9p9AFlN2OsTkwbAD3hz5OQeqbjRBG3kca5ehWqAslDLssQGXNVGUm8gFfI9vX7gB3RcqqqKtQ6QBLUWJMDcnTc98WNc/SP/8Abt/LGNPhIEE0ZbSASKjATF4kzGon+3Ff9DJ//nJ+us388TkMJ55+kf8AAb+WMc1VbluNdQnSbLRZWNjsYGk+RkRjrcMU70JF/wClPr6+pxSrleWrOKWhlUkM1ViqwDcibgd8AAvBtXvBn3mNJvUEJ4aPhHY7+V9f1DDPa+a0e9/GkwotEUrqduXv0mb6rHsdwvilSpXZGagQFnSjEuDFI9U2iXPlYr6gZZrjNVXYBsvAqFLsZ2p9LeVTqPnaLbjDAfYmO4mIGLfaCtpy7E1Fp3XqZNYHUvyYM/523AnsxVVqdTTUp1LgEpTCQeWtmAVZ89u5HaAXx+vooFuZyrr16NcdS/J7ztgX2azoqU3POFbSQJ5egr0raO6+RjzucVsAjocRBVQ2by5qHl6D7t1mXp9iO5jYCJ7ESL1OIoI/asusliqnLiCpCMsiAVAXVFzPMW+JT4oZVfflLGCJy4J8OoXmPk29TFrBZS44rIre+0lqRecuSoLamHTaGGpZvNvXFkh/CeK0lCUhWyzuWeIQpuS/hAtCsJJj84w25h86H8X/AGwv4TxJXDD3ijVYHUSaWgKtlAGw8QO5JuPTBorr8/Lben6tsSNEZFJkjLTPp/LfHDSX5uV/L+WO84fPy35fqxDXHz8t+X6sAE5a/Nyv5fyxzlr83K/l/LbFuePn5b8v1Y5zx8/Lben6tsAC3iHEaS8xNWXp1BTc6hSL6QKZJaNMNCnwzfb0xpwPMBsxUAq03gHoWlp03p7PpGoX8z4l8pIme4iFq1IzKpFNjCUNWmKROpTfWRvpv5d4wZwTO6sxUHP5kA9IpaVF6fhb5Q6vXxj62HoA/wAJctmaHNAGXKkswD8tY1AuJ1AyJIMH971w6wqynFXappblRqZYDjVANTtqN4QEjfxeWJQ2C8cqoKw1K56BBXLCreWIuASpBWYMDaML6RplhCNLfBScmoEQ5gyRC9GmfNh2mGHG6zCsAoRjpED3g0WF3JJgwy9PzfO9rB02qGYpIOk6T78xEhDEgEdOoqvbecWiQanTovcU2DaCQvuQUCFDE9UKT0wJMSRGNaefQKOh1uZ/YrQCd4NrQZHn5zE9+fUVFJXKGNQz7RJ1gGDdZuADJ2F4kaVHqSQqI3SCQc68hipME6uoWbsJ+w4AC8vRVkR+YgDgOJy4Bgx2kxYH7x9tjll0n4WnPmcuI+4dp/z3xjkMwWdlqLp0xdc6zkuxskFlvF7/AGTOHdOqyqAKdSw7spP2kvJPrhMYrTKrJ+GQ+Q93Fj9mKPl1VCRUVoUmBl1ltzA2EnYbDDn3h/o3+9P1YzzOcdUZuWQQpMsyBRAJ6jrsPP0wgAOD5mmX0LRZWVfjDRCA2p2EbWKiP3CO2K5vO0BUYNl2ZtZUnlKZtTlhJ6luotJ6Yi2NuHcVqVKxRhSCgT01AzgxSPUoNhLt/wAPnfHM8aqq5UCjAqaBNUXEJYgsCKnUemD2+0Ad47iEYmJGLuPVtNBjrendepF1MOpRZe87fz2I3s1nOZTaKj1CCAS6wQdC7Asen7d9VzvgvjbHkmGqIdSCaQlrsotPbz9PPYi+ztQlKgNSu5BU/CrDLKKem5kfXNwd5k1sITJxQBNLZvMCyiWodSnobqZLMWBjcjqvMGcxxWShObqlS2m+VBgoWv1SVJ1rBjsPXHcvnWcGK2dVgNQVqO5VdVi5ME8s2LQSzAb2NoTWT/XcwpR4JKBDIABWwgifLvOLEap7TqFUl2II8Zy7dWkAM0a5AJJO3pe0m5TiYqIHFWmoJYdVMqZVipsam0jfvY4yyYdHJbOGosAAMg3tJOmL+X14MGd/r0/gP6sSM572PpqH8P8AiY4c4PpqH8P+Ji3vn9en8B/ViHO/16fwH9WEM573/XUP4f8AExPfB9NQ2+b/AImO++f1yfwH9WJ77/Xp/Af1YAEfEOIRVqD3lxCMYp0ZA+CJ1IZMsN4vcdsHcHzerMOOc1SAbaYT+juDra99reI7RGKZ+fhKnvVQjQ3wdNTM8siUUGS89Qvv5YvwbMasxU+EzDWJiosU908F/Xy7t5QK2EPcJMtmssaqhUIbWwVu2qasmQxmSH+1u04dY6DiEM87x5qXOHM0SFUDXR5lyzFdMMDuDsI9ZjCp/dxB00ocaD+yORA0lgylwSOpb6drTvj284xzYYU30ePSxX/egxv+9G+HcLXPJ0cxQBITlhipIHurqegFjcMO1rHufOMFDgVDYnJREAckWkR9Jt6eX34V5GpxUmnzOZbVqtQJ/ooDQbDVzNr2Hpg7gCcQL0eezqgUmqGFIS3RCjQDbxeWx9MTjudUuGwr34/r/Hp9UGDh9PWHD5QOCOrl3tttU7CMbctfpqEQOx+3+l/z64jcXzepgMn0g2JrL1DzAix+vEqcYzYFsmSewFZdtLbk7HWFECbNPaMWchVKXnXoTfsY9P6UYj6ACTVosoElVDamAFwPhdzePrGOtxjNj/0Z8M/HKbwTpt62n1w5y9ViilgVYgErOxi4+zCuMU8KzOWNYilTKvpPVogERSsDN7FB6aY7XxzmbyoqMHpEvrIPTu0U+qCw1LBUaoO0eQL8N64k4LgQ47iYmJAwzmW5iadbJcGUMGxBifIxB+vHMnlOWI1u4t4zJsqrv66ZPqSe+KcTzTU6ZZQpMqOtgouwBufQ/wCdsU4RnWqpLhAenwMGF0VuxN5J+saT3wwBP/L7gALmswoEACVMCACBK7mJkzucdHs+2mDmcwTJbVqEySGtAAsR5bMR3wIntBmNJJo0DEkEZpQsAbmZ9PvwQOMVyCRRpyrQV94U2hpvYKQwA77nyxWYsi68Acf+rzP3reP/AI/ZbywlrcRpCrUQZnNl0qgctRJLFi4VARJWEbexWTexD3I8Zd9WukECkAEVkaTcN3AABEfXNrHA1TgeXqFnOWYsxksHEhgSTpIqdB1EzpiSTOE8RrT8PPHf5A7+2lEJr57lTMEUt4Wk/wDZWT8/LDbh2bNektWnVJRxIJQA7xsfUHAJ9nMvJ/ZDcBYlYgBAIXmQLU0EgSQoBthsMwQIFJ7eqfrxOe5VTwrewnf1O8p/pT/CuJyn+lP8C4nvDfRP96frwHxHiboBppgSH+MdALIzD5fmBPpJtGHZmJzMcFZ3ZjmKw1KVhSFAlNMr5MPFPmMa5Phhp1Gc1ar6h4WaVHh2Hbw9vM+gGdDiFQ5Z6hWnzF1wvMGjpmNTiQu1/L0xMhxJ3rMjKigCbOpaenxKrGBc39BtMYeYhnjzmQ4QRmOYaBWHYh+ZcyatyoMXBFr2b0gejx5vI8WY5nSa6sNbLo0x9N0htInw7zukSZjAhs7x+kTWnlaxpUyMyKROktAIPybn0M+mFvuWoqfd3lS4/wBc0sPimGkgiUIUnv4JvqkHe0mZK1r1aKLoECrQ5gkmp4SLydIt+7962tn0Mhc1l5CSSMqC56GZtxHhB6YBiAd8UiQzKVHpLFKgVg6GU5lZb+k1B23M1Hv3tO3SdkeIOxbmB0AjTpzFNybtM3ECw+/0wnPEqau85jKjqPS2WgqAIKnp3BWLzB3mNJ2pcXpLUPOq5cjQpC8ggHVoYMDpmNM2j5S/YWHe49bMKN2qj/6lPy/3sQ5lfnVbi3wlP126t7H7sZItNgGKZYFlBhoDQQGAIIsb7YvFONsp94/lhDNOcPOr+In6sdehrUqy1iGBUhmWCDYzc2jGWin83KWtuP5YvmeIEU2PMoghSZV9RFjdVg6j6QZwCO5DhSpU1hCradOovqJB0CD5wKa7+XrhPW4ZUZtTZY6mqcw/DArJWjLC8q0qQBayzI7ncK4gXrQa2sFCdIQBfDQurAX8RJEnxx8mcCZzjDCo6jMqIqlY5d1AFLpI03UaiS8jxRPkZgenxMSMdxAxZ7QRyDPL8SfGzp8a/NvPlgf2VjQ0co3T4otE8umYIfY3kehANxhhxLLNUplVZVJKmWUMLMDs1u32Yx4Pw9qSkOUYnTdUCWChYMb3BI8tWK2EePolIZSmQAZNJcOFmwMaSQQCRHh+Tfa5EpUqwRkGdgYYMxJqdOgQ28sdvTzAGGdT2ZrEzzaGobE5dSQYFxsLkEx21EA98Y5nImkVDZjK0qkioIy6iQCF2mT1upkEGfrnFYkCTeSQLSo0atUGomSKuSzMtVtZJkgQ0GWMTI2BsIAx6VcmRPwQEkmBWYCSZMAC0m/1k+ePN1K9IAP71khy2IJ5KwGklYiDIVG6tukm2k4O4fnad6b1cm9UPpIVIgswVVjvJ/MgepTaZp4c1sxv7qfo/wDnv/LHDlT9F/z3/lgJc5QPMvlfgZNQ6bJpkHUSIBBEHGZ4rlukaspLKWAI7DVMgi3gaxv0nyOFcPDn2Yy91P0f/Of+WAOL0ISStNYV411KjD4t522gb+YkYq3E8uHVdWU1MQAI3JCEdtyKiR/vr54MzPC2ZSF5NMwRamCJKkAkMOxII+0d8FyZRa1QJk0X3CragVir4VJpHxeJSJKwLi9hbFOBke81AORYEQmsuL07MWt5bRsv2MaXDnGXekWQu2uG5YC9UwSkQYm9r4rw/hlRKrOzoVIICrTVSvh+UBJHSd/TyuXJGePMZDMsczHNrxzGsU+DN6widRIG0HzVZF1GPT4WUM3mTVhqSilJGrWNQEtB06jM9M/Xt5JDFvHc4yZgxVzNMctfi6AqJM1PMGGte2wF8BZjNv0g184llgCgpa4uxZZM3nSdpgA2lhx3NuteAlNxyxE5nlNJL9puLAAxuTffAK5lwT00nsNs8y3gEgyx2LQDHYG02tCOUcyazzRzNcNUJOpssrKCZA6iOlY8jFz54cZbUrFjmjUkQA1MADqmYSJMQL4zJowBL94IzQidiVmqJ8tsdfM0jfVUv/tQ/sFaB9mEAZ71/W0/w2/VjnvX9bT2+iP6sBmtQIN3I2P7UPq+m9I+zHDmKLbNUMDYZofn8Nv/ADwWAO95v8ZT/DP6sY5nM/Bt8KvhPgpkNsfDL2by9cYLVoWUF99vehvb+tv/AN8Wp6WBNIVGcdQHvGoapkagKu2rfABXhNZjXu9ZgUJ6lhDajcDUSrSTYgXL+WA87mmFVxza4isQAKewilZeoaqf2Ekk/a7yleuX+ERVSOxuGhLHqM3L38gMY183mgxC0lK6yASwukJc9YIaS1o7feXAaHExMTEDMszX0KW0s21lEm5AsPSZ+zGXD89zV1Gm9M26XEG4Bn8yPsOJxJZpGztdbIYbxLsfTf6gcAeziEU3BWuu1qu/gUdJ0jyj6x64rYDlP2lkXy2ZB8uVP/7E9/u9RI2d4dls6KdeoKq6ZCSpBEOrTAB3Kx6gn7BOF5Uq1IFeICI+MYMiEpIJjxwVjaxbzw/539ZW/B/w8DSHCcou8XZiM+yWViz5gEDQrCZSnFReWspGiKri8m4vYYg9lMrOpXrqQ2tIn4M6lfoBpndkXxT4Rh7zT9JV/B/w8cFb+sq/g/4eFhRt1FX/ACYsyvA6CCuA9Y+8ag5K3lpJIIpgzc2Mi+2B6XsnlVAGqsVEalg6Wg1CpICCNJqtAXSNrWGHnOP0lX8H/Dxzmn6Sr+D/AIeDChePU7ijJ+zOVpurnmVGTY1FJvFFVMBAJUUEAPaCTJvh97+nm38Dfyxhzf6yr+D/AIeJzj9JV/B/w8FkROpKfvO5evxNVRmAdyoJCrTYs0AmFEXJiMUyfFeZUKcqooAnWykKdtie99vQ4wzzE0qg1V2lGGkUoJ6TZTy7E9j5xjDg9I+8VCUzAkHqqHoPxfhEdP1W+VbydsjMe4XZfIVhU1NXLLJITTaCXtPkAw9ZQXi2GOPK5HJ/tatyY63OsV17msJNMbzsRuA3oQEhsP4wlXmgo7KNIFsvzRMsN56Tcee2AdFfTGupM7+5rAEN0gfWVM3HT2nF+O5IvmSVoVah5SiaWYFM71LFSwMX38zhfm+Gyg/ZWI0gD9rAp7RAvv2YxcycWhBooVx8t5G85OQSWdukDYBSF/8AiL7zGy9aempUA0qI9yBAIFyPKZFr7ehkPNcM66jDL1rMWLLmkWGKxqMtZoA3+cBe+Nq2TYvHutY9JLBcyoIY6xDdQmQoIJJ8UbKIBDai5hEKFrKCz5drmB1MRABm58pwcMs/lR/gP6sCZWpUYEvTr09oGtGkR6eUfecbGf8AaP8AgxIzUZZvKl/Af547ToMNuUPPShB/txlf/aP+DGObUmk4IrGVYEMUCmxsxvA8zG2AYxpU2G7av/jGAK/D65YlcwVUtqA0CywvT6rZj59W+8h8HoAZieWFOggtzVZvDQEOoJnaAZNlB+VJCz2UHNf4Emaxa9dADaiNYm6tYDTbYGRIwWEesxMQnExIwTidPVSI0s916VbSbMpkHtET9nbfAHs3lStNxy6tMmOmo5b5CiVaBpFogbabAbYb1aoUSxAFhJ8yQB95IH24rls2lQTTYMLXBncBh+TA/aMPYDx4ykQvu2eDEAwtVQtuXB6SACOmTAMqd7nDDhVaop5Yo5xVZgDUqVFci0T1zC7zF/D5mHDcZoBdRrUwIm7gWiZgmSIv9WLf6XojetS3jxrv5b4q77CKav3q/wCGP+njgf8Aer/hj/p48hU4FV00yueXVzKjN+0sATqR1RWB7UwdwY1CxGM6nBMxL/taEmnC/tbrHW5mNOxBCyDaPTEYn2OtUKb/ALiPZ6/3q/4Y/wCnia/3q/4Y/wCnjzXEuEV3y9BFzSI6mqxPPe4YsUQVPE+kdOpp8MwYIxVeCZl9enMI5ZKugjM1Pg9ZzBBCpZ5FWjdvDy7TAwXfYSowa99Hp9f71f8ADH/TxNf71f8ADH/TxX2fyFSjl1SqSXBMnWXmTPiZQfsjBeYzaU/GwWQTcxZQWJ+oAScO7OeSSbSdxfnhqpVB8O8ow06I1Sptq5dp8+2MOD5UrmKjcqqsg9bvIa6bLA07fk2Go4hTKGprXQs6mkQI3k9ox2jnqbMUV1LASQDJAtc+lx9+HdiNxhfS4BQWpzRTipJbVqaZMyTJvuR9VsMMec4fxctmWQ5hW62UU+XEQaltUXIgQdjAHe6QDLP+z9Cs2urTDtGmTOw1W3j5R+/Hk83ncpzWU5RG01RQCrVmoQGFOeSBZfK/UPKcPOP8UalUgV1pCFs1MsLipvF76bGRBWPlYByvGyXM5mg1ySPd21W1xJ9Itbt64dnsXCUF7yv8xTR4zlazIWyqAuFM1MwVUBqVGoQpIg1DzhCwNWkmRjKr7RZd1U+5iQ60lDV2QxprtqELdOhlDdzqFou6yWeesdK5uhqKEqBl9Olgo6xqmNNtyYmMHtSqkXr5M2tNMeX+8bapP3+dlaXc28Wh/r+rF/AON0GetSWi1EUw7sVqNDaanJ1LpjXIT7CpHqTqPtPk3jTVqEE6QZrQTe0nvY/dg7KOVQBqmXd+qWkKIJJAAE9jfGvvX72X/j/7YFfcxnKLd4qy/UW/+Zsl0/DONUEAtWm7FRI+TdTvHnsRjq8eyb9HMdpPLIJqxJ1WM2uFb7sMfeL75e5+f/23xjmsz0MdVAEKSGU6iDG6jSdREWHcjDMwzL8Lp021KsMAVmSTB0iLm9kUf/HGNTgVFmLFLs2s9TQW6RqiYmFAnAnCuIM9aDWDgoTpCQphaJlWi/iJIk+OO2BuKcVZKkDMaBzCINLVYCkdOoCyiSdU/KYW0yDMD0k4mJiYkYLxNopbgXS5XUPGvYA77T237YX+ytYNTN6bRoE010/0aG6lFjeRvEx2ww4i0UzdhdLqAT417Ht2PpOF/stXLI01GfweKmEYfBp80mQd/rLemK2A85XzifP4eCVDCaTElSFYA9NjpIXSBJAsBEA2jkRWhqZyBAlX+DlZ1NMSJ8LKTeJG1zjOhxEyh51WEPUpygOoQPlKTYkGwNjtAUYd5biKVU1h6OmSstSK3ETZmHnimSA0uF1Y0E5ICAdS0xIbUs9LWJ0hr+ZGLVMhXYEa8kLGCKYJ7xIYEQCzf5Jwy56/SZf+D+/jgrr9Jltvmf38K47A+QyjKCKgybCBpCjTeTJMqQOmNhvO2CRSUAgU8sAd4ePLyp+g+7HOev0mX3+Z/fxDmF+ky/8AB/fwhneSvzMv+J/cwt4vURAs+7L01DElpimxkEUzETO15I7xhka6/Py/8P8Afwv4rmwFWKqiQ/xVKf6NyNRLQpt0ybtAv2Ymdo5pBkHhqQDc1QRSPLnrPUmkWhTMi/rImcDrKczUUNRkA2RCCPip6ii2NjAJ3XeAcXoZicjVY1KhjmdZpAMN7rTvMevrMdr8HrE5hwXZhpJA5YVYlBKkMTvNjFy1hEYO4DzCnL8Udqug5cquoqH1A264aIkAlRbe58sNseeydLJe89B+HDsTeoOvr1TPTMFreWJQzXjVZxUARKrdP9HUVT8uYDCLELJkbg9jgajWqsYNLNqBI1a6WmOq57zYWIt9hxPaUUeZ8JywdKyXNRYPwmnqp2HTr7yb+mF9ClltfQaGvqGnm1p1Q4MLFrzsLyYG2LRIcmarkkcnMg6SVD1aQJJggEBTGxE329TjgzlTVp5WdmDsaJFjpkHvBIiY/thaaeUMXy8hFAPPrLbWzATuILNPe42tgzLcIoVgDTFB9Egla9UQWYvAjcE38vLYYAGeXQ6VeocwjQWKkqYAY+KFjYD6pH22OVHepmvOIAt9ibY6PZrLQBGyso+EbZirH5W+pFM+YxKXs5llbUB1Cbmox3mZ1EyLnfzwrjLmgCPFmY3kKP7dO38vrmr09ILA5hiokKwADEdmOi0xf68Zj2WysEQYIj41/KO7eWDs3SplXLuxUg6hrJEQZ6RvbsBhXAzyXEWeppNLSuknVqBMxTMFQLXc9z4Z7jGWb4pUVoWhrGojUHAgDQZII3ljb90GYMivDRlud8FJqaTc67rponxNZunldzH34w4kMnzPhbPrMWfxxSJIIHzeXfaB+6YAH+JjhxMSMH4gDy7ayZTwGD417+UbjuJwD7NI4pnWa1ypArGSOhZgwLTII8wT3km8TSacQG6ksW0/LTv5jcDuRHfCz2Ty+hH6NF0tzRUHxaCxHhIAAjyAI3xWwC7hlKqGpB/9IRqUlXKFBMMCzKNTAGJHaSDtGH/Pb6Sp+Af0481lci6EOmWqHTBUDNysgAwQWg31CdjA2FsOslmneda1UNoUVaTkgiZsLRb7ximIM94b6Sp+Af0457w30lT8A/pxIP8AtH/Lxy/+0f8ALxIy3vDfSVPwD+nHDmG+kqfgH9OOX/2j/l/5jEIP+0f8vABb3hvpKn4J/Thfxao5Cw2aPjnloUA+CqDrhdRk2GnZtJ7DB9/9o/5eFvGaRKqSlZo13aqiaZo1RtMPIMGfCCW7HDEbUUcZKr/rJf4SJb4bcxoMAD0jbti/DA3PYkV4KmC5Ok3QTpgaGtECNmN5EZUaH7DVXl7ir0CsL3b+kFln6hF7YrwaiBmah0EEgjU1VWY/F2ZF2+u+3bVc7gPxhPl+ITW0HKuo1MBU0DTYtBmJAJ2PqZi0uMLcv7zzDr5PL1GAs6istEzafCbeRHe0oYNxmoRVHweYYaAJpIjXJbfWLER59xbAIqECeVnBeABQoybMdgIC9Mb/ACvXG/tFPNB+AsojmFgd3m67Xgjzhge2AKTAHrGSC72d5g6ot2iwn6/PFrQRq5JgtQzMbj4CkSCGZQWXQIMLqG9qlhjWpUqAAcrMlfFajS1CwsV0afMWMzMiIOA6TGer3IALIAZzpYxBloG+0gTI8scFaWgDJQT3qVJibEkCJ0TbzPpcEH5XU7aTTzKXbqNCjpEatiF1GQBECbjBZySweurJ/wBnUx9nK/LCZ6htHuUEXHMqWedwflLpPpB/J1lOLqqKvwM6QYWraT5SCYk74TGcXIrM8yqe3+rrH1/E74rUygCkhqxIBIHIW+5iWowPK+Nh7Q0/On+J/wDvT6H7j5YlTjgIhWpBiDpmoDfYWgSJ9RgzGW4XXOoKaTgQSKjKAfkHSQFWLsR68s74rm8+VePdXfqI1AA26DqMifETYTdJ7g4Iyor6/hOXog2WZDQnfuJ5h2FtPrjPNe9avg+Tp1HxTOnogW7zrM+RFjF0IZYmJGJiRgfFgOSZ0RK/GEhfGu5G3p6xgH2VoKtI6VpCdE8pmZfAh+UfUkEbhhvc4O4q8UiSVUSt2XUPGu48jt6TMiJwu9kaqtTYq9F7pJpJovy0MFdK+c+kkfJjFLQR52hkEqaSy5C1yVrtB7+Akeo3gXt2GuTy1NBrNPJF0GsEZh/GrKZ0mSADqOx2XebUyeaptpVqmRZ2herLlWbUBp+T4SHgGIg/aNKOdpg6udlEZiCqjLwSCsAQRqPiVvtHY4sQZU4pUAJNTLCNwM1UNlV2YmDIA0k7fJ+3BvDMy9RoIpsNM/B5p2MyouCRG7X/AHR86ybL1RVaFrZIVC2iPd41QtbUCHE3GnvshHc4f5PKBVOpcoSe6wo02IB6TN5M232wmAZ7s30dT8dv1Yhy7fR1Px2/VjHlJ8zLfx/3N8cNJPmZb+P+5hFG/u7fRv8Ajt+rCvjtGAkqin4SDVrvqHwNSeXDTYeK46Z7xB3KT5mW/j/uYX8W0qE/1VR19tUxSqGx0EJHi2OqCO8EQi9AD/R9WRl9JFU+NuVEnxMbxvJEfZ2nBY95qRybAg6ajO4+LENqJEWj7Btti9GoDkKp1Uz8bJ5XSILeKnpBaP8Adv6968FqD3lwGo2U9KJEfFfL0CRtaTuvkMHcD0GE+X4awrB/e3YamPLLArB1dMTMLePVfSA4x5/KpkveAUAFcu8HrnWNYa5t2YeR28sShsJ4nTqGqOW9VelZ5egwNTdnYRPzoPh37YCbLVyvVUzQ0ydXwYtY9nCna8g+IxEYp7SrQ5wNU0gQgg1DUG5qAQaZANtfqJ32wspe5rq0nLSFJMNWJ08tywJm7cvV6j0kYtaEjPL84Mjc7NMCZ0gUCDECJ1bEITA82+oMMrmK4QArUta6ITbuYqXPn/ZjzldsmZ1NldRLa9T1he8zeVbUXmbyY3wanEqdFQi1KKKepYasqnVpYyQfJ1I85+vBYd9hyc9W+ZU/DXyP9b6fmMXp5mqWiHH7xprH1mKk/lhXleLLUbSlekWMwvNrAjTq1TLWssxaIODOW/0lL8er+r8/T1sguMRTqfSD+D+9ilalUKsDVABBBIWCLbg6rEeeBFRtQl6cTeK9We0x1R542zC0dDanJXSdQ5rtIgyNOo6rdoM4QHMjlYqTz2qHSQV1W2p30yYICzb6Q+eMs3kdTyMy6Q5JUOIn4MaSCdhpBjzc+cYrw18sao5XxmgweoyumjPUSQ1jS7mPvxhxJ8nzPhR16zBIfxxTkgiw6dF/Jf3TAA/xMQ4mJGZZmkWWFYobHUNxBB7+cR9uB+F5J6SkPVNXa5WCIUCLGIkT9pxrms4E0i5LEKIExPcxsN/u+uEx9raOpbnqVmUNYsFgMQsbCR9frjRReHE8kTivLCs2brweqGB96MC0FFNrTLEyTaxOwJjHV4LWBX9qcoCsg00JYKVMFt7hYP1nC/gHtf71lqmnT7wFZgl4O5GkC8RAMX+/B2T4hUqi9M0duoyJPkFYAxHnthXWWepFKaqq8c/z7+mpfJcHrU9M5k1ANw9JSWtFyDPrY/lg73VvOl+Ef14C4dxvmU9XSV+errp3jqg9Jnt/ZgfjHtOKDhQoqWBZtYAWYIt36Tq32H24Jp085ZFRkmshp7s39V+Ef14nurf1X4R/Xjw3D/8AxCbWdbUSqzqXWhJBBMoyGRBtBWI+qcO+D+39DMVRTQMtjqZipRSO2pSRfbcYzVSL9PkaWyus/hn+o/8Adm86X4R/XgfN8MqOBFVUiZ00rNKst+qbEhhBF1GNanFFCyAWN4UAmYOkkQCdM2mPK1xIXEOKFF1BHryoIWna7GAIJAi4J1NsDbYY1wta5Ep30DE4c4oNT5ram1RU0iV1EkW2MTjmS4e6VGdquoMI0hdIB6bi58j/ABdseVynFKLtqZHXUTBDPo1iJRdWksLzbcK8QBh3wfjiZhnFNgvLYo0GQWFrKfBcWB3GxO+JvB6S+lisMlqh7gChw11fUapYaidJW0EuYF+wYAH931xvls2Gj1EqezDzE7HzBuJwPluJVGqFWoMqyQGncS4BiJg6R9WoYGmshHOIcNqVHlK5p2FtAYfLBsTBnUO0jSIO4wHVydSgrVaub+DQFm+ASwvNwCe/byjB2c4lUSppFB6iwvUrLuSwggxYQL+owt4pn3rUDSbJ1mFRIYalG4MrqBJkEQbd5wZjVr56CteIUtRds/LFGk+76dJAcGYWUf4Op0khrOBjfK8XRnQe/wCosQAnuwDNDAaYK6h39QDM2nFM3wmm7tORrqsBAKbBUI0PDFFIAZOY4kTHqYGLZPgFAVVPulemE6kefA2takIqyVBYme3iGxwvbOj/AM1v6voNKPBMwoA97JA3mghJ9JP2j6jhiuUcACaZIABJpbmLmzAXN49cKcx7O5Z6rVWpVizb9LxvPhiPtxRvZrLRATMCQAY5kkAoRJiTBQEeszM4o5R17s/9V+Ef14pUyblSA1NSQRIpwRPcSxuMJx7K5URFOv0gqPjNiWaLiN3aPK0bCGeWK0aOimlU6FOkFGubmCdNpPpgGXyfD3R9TVSwggrpgTCXFzF1Y/W5xlm+FVGfUtdkGrVGkER0dN7wCpNu7H0jXJ8Qd3hqTIsSGJ7wliIsZZhufAT3xnmuJ1VaFy7ONRGoN2GjqMjzLCP3Z2MhZiGeJiYmJGKxXAqnrIYhxp09JCsBMm2oC8X3a2+PPV3Lf0lNK5PSXfTKahqMi5HoO+mfQ/2r4vUytPWqtoZpNQANymMDrRhdDvIIMyJuMeX9s+PogotSemNTM61C9gqxOgrqKtqN7HwgXm114YoKS0Hw/ERoOWLXL8zGtTh+vNipTU6gpCuQQS8N1MDYqAVvc+YtGNco3Ky6qdBzIMEIx06u4XVGlYvECfK4x4+n7dVTl6r0qmXrGmpgqzKxOwDLUUbkiw32E48t7IUKozNTM5pnl5nSTqLbrEWFxEMIAv645Ixk07a9vidSr0YzSg0k83te2+1z61x7JEZEzWCqIqRN3VuWeom4YOYEeai1iPBU+BPmJqOyc3SQBdlUi3diNVvEDfscfQ+H5U5mhTSvRRKjITqmSFkFQQILAqWkE9vrjwvFshXy7s6MVVTAai061sDTLVBKVL6gW3AMiQJ6eJhUyw5WPOg6cqjlVTafruCDKnQHqMaVISLspYFRJGipTYz6zA89pBoq+Yqg0tYAPQTVIawHi1jSs6vCFUflOCcRrVCrErVNIAtKkh4uDFl0WknVcjyAODeCezWZzbg06ZWSdQlaY03IARA3LUEmCWBuY7458Mnurl0lQg3KV7aJb/G+mfY9nkeLV1TJ1OaalWrU5B1tI0KbmKZCu8agC0zqtcYK4r7TZQO+VaKbiozElinws8zUCt2kmTBn8sE8F4KcnTqIE11AulGuqTJ0qTUaTBnS5uNZAJBvfivs9TagadalTqVakGpV1cuSDoXwkuGC9NvUTeMdfEweFLtqacPKN7tfD0BskTWq06lU0jTrU6ZQgIBzQWIKFxzNTK1xBgQJM4HzeZy+VFRq6gMXg1WVQauoNBGjxdMJpjV0gmd8BZPL1S2jkhZUFy7HlaQoXRTBUNq0gSyCxiRe/dKtVDLTRkDSWcWpkgKS5c9OldXiiQywdxjitiasdKyu29BonGXPEGWoYWnRSpSPUtyAIcg6WDHUo1Ceux8QLzJ0Mp7xKMebraR1eP4WZkRPxv3H0xyrlQxp0QlNqcK6tqJYAbEgi0LIBJJ1MCIIJGuX4TUWqHNSmV1ltPJWYJqEAOIII1KZuSV9cejUaslvY4ktQL2gpUTmOs0g+inOuo6GA7ssQNJ6wCLzY4X1TlhTGpsvf4RB7w5K61nUNKarqgEx865m7viyVOaCrHTCnT7uKg6S8kN2eCAPK++FppVSFAe4CAk5I3K7kCIUG8i+5g7YyTRVjDk5UHSWoAoTvmqgPWabGNSjUDpQ2JEnfzZcPrg/BUHptpEwuadoGqZYlCd2jfy7DA1HmsF5+lkBOpBk2uv1kWER23+rDI5kCfgluLkZepBvMSFvftgbQWNWo1+xX7a7ev7nlH3nyvx6Vftp23Ndt/q0fnjE5ofQqe/+rv5D03v/AG+RxGzSiPgVvt+zv+n0wh2NxRrRus/+80f/AIbYyzVKpy316Suk6gazkFYMyOVe1oj+WKDOCJ5A3293ef7I/PHKlUEFRSVSZUMMu1jtIlYi83tguFjThFOgKgKxztBmCxlYpfKYDX08r7/rxjxGlkjU+FMPzDHiHXFIkiBfp5d9oAO4kG5Hh7pU1M6ldJGkUwokindTuLoxIk+L0xlneF1GeVqqo1FoNJWt0WkiYlWMzux9CFiV9QsxxOJipfExNx2FDZ4EGYII2PeRsZtfHmBXpJTRcxlUprTclAaYqojNqYusDpE7jqEkWtbVKpgb7YtzT54+Yp84nDRHrT4CM9TBc5kHQgig1Q6ocUkFRZk9KmkYAG0+npji8SyoASktRyoMCiat9weotABMg/XGNSZ//mLcw+eNpc+m9vt+xj5XDfMY5HiFQ03apTVZ6lRWlpA+U5MFie8288Ia3EyvU9WrRLsQVzC89AVAMqz3VTrgGPMWgYOFU+eOc4+eIp88qQbdvz53NJ8uhNW/P+F6fEOG/KWk1RhrnlqzL06zpLIWAK3Aa8G3YY0b2kRqQpUKRrFIPg5aE+raQoMTYAj77j6vvx3mnzxb59N6RsSuWx3Y04bUcBjWcMX3QeBBeyzcmDcneMBUONLR5jPTajrIVrlgQAYYMpBBCrE3MQBNow5px0VT54xjzmpF3saPgYtWFGa4+x5ipmMmKeyioKtR1EDdqkl26h6T23wy4TxenRpEU6Ydncu5oU2KmpaWHOMITquQI38oxfV/mMd5pxs+fTekft+xK5eu4ZwhaitrqPpEdNJLAAgeMz8IREA9otG2NqGSppU5gL6tRbcRfUSIjbrP5eWFvNOJzT5453zebzsargooN4pSNSoGGvwhSUrGmbFt9IOodU3P1YE9zeI+E3kn3ppNmFzomOo29B9vOYfPE5h88LzefYXRRLHIEbawRsRmSCZZ3ljy73c7z5ec9qZKTOlpgAn3ppYCwDdNx6+reeKGofPENQ+eDzifYOhiMKOZqKFUagqhVnmqTAEX1U5Y2ne5wZzz9I//AAfowj5p88TmHzwvNpdh9HEec8/SP/w/pxSo+pSpqOQQVI6diCPmeRwm5p88c5h88LzWXYfRxG2VoU6b61nVBUkkXEILwLmKaj7/ADxnmsjSqNqOoHUXsY6joEmBeyL93nfC0VT5nHeafPD82mLo4nov9IeuO483zj54mDzWfYfSRP/Z"/>
          <p:cNvSpPr>
            <a:spLocks noChangeAspect="1" noChangeArrowheads="1"/>
          </p:cNvSpPr>
          <p:nvPr/>
        </p:nvSpPr>
        <p:spPr bwMode="auto">
          <a:xfrm>
            <a:off x="155575" y="-1790700"/>
            <a:ext cx="28860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0" y="3429000"/>
            <a:ext cx="441941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Shopping lists? 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Common denominators? </a:t>
            </a:r>
          </a:p>
          <a:p>
            <a:endParaRPr lang="en-US" sz="3200" dirty="0" smtClean="0"/>
          </a:p>
          <a:p>
            <a:r>
              <a:rPr lang="en-US" sz="3200" dirty="0" smtClean="0"/>
              <a:t>Enablers? </a:t>
            </a:r>
            <a:endParaRPr lang="en-US" sz="3200" dirty="0"/>
          </a:p>
        </p:txBody>
      </p:sp>
      <p:pic>
        <p:nvPicPr>
          <p:cNvPr id="7180" name="Picture 12" descr="http://t1.gstatic.com/images?q=tbn:ANd9GcQs9Ns5U6KFbq8b4f3fM9zpIHOTOG-ZiH73Gd5mJR2RtM3NClNT-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3581400"/>
            <a:ext cx="1981200" cy="1375036"/>
          </a:xfrm>
          <a:prstGeom prst="rect">
            <a:avLst/>
          </a:prstGeom>
          <a:noFill/>
        </p:spPr>
      </p:pic>
      <p:pic>
        <p:nvPicPr>
          <p:cNvPr id="7182" name="Picture 14" descr="https://encrypted-tbn1.gstatic.com/images?q=tbn:ANd9GcQbjPfkhdHoJOfpqdNTmMg-C9qGzYWkhy4Ce1LHB_bsacscKDC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486275"/>
            <a:ext cx="1838325" cy="1838325"/>
          </a:xfrm>
          <a:prstGeom prst="rect">
            <a:avLst/>
          </a:prstGeom>
          <a:noFill/>
        </p:spPr>
      </p:pic>
      <p:pic>
        <p:nvPicPr>
          <p:cNvPr id="6146" name="Picture 2" descr="https://encrypted-tbn0.gstatic.com/images?q=tbn:ANd9GcTvJILwxXFfKV2M5tFvO3PbiIjo2ZpGM7m7R2LE22I7af1SGvVj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5191125"/>
            <a:ext cx="2743200" cy="1666875"/>
          </a:xfrm>
          <a:prstGeom prst="rect">
            <a:avLst/>
          </a:prstGeom>
          <a:noFill/>
        </p:spPr>
      </p:pic>
      <p:sp>
        <p:nvSpPr>
          <p:cNvPr id="6150" name="AutoShape 6" descr="data:image/jpeg;base64,/9j/4AAQSkZJRgABAQAAAQABAAD/2wCEAAkGBxQSEhUSEhQWFRUXGBobFxUXFxoaGhcZFxgXGhoaGBwaHiggGBslGxcaITEiJykrLi4uGB8zODMsNygtLisBCgoKDg0OGxAQGywkHyQvLCwsLywsLCw0LCw0LCwsLC0sLCwsLCw0LCwsLCwsLCwsLCwsLCwsLCwsLCwsLCwsLP/AABEIAOEA4QMBIgACEQEDEQH/xAAcAAEAAQUBAQAAAAAAAAAAAAAABQIDBAYHAQj/xAA+EAABAwIEAwUHAwMDAgcAAAABAAIRAyEEMUFRBRJhBiJxgaETMpGxwdHwQlLhBxRiI3LxM6IVQ1OSstLi/8QAGgEBAAMBAQEAAAAAAAAAAAAAAAECAwQFBv/EAC4RAAIBAwMCBAUEAwAAAAAAAAABAgMRIQQSMUFRBRMiYTJxgbHRFEKRoRUj8P/aAAwDAQACEQMRAD8A7iiIgCIiAIiIAiIgCIiAIiIAiIgCIiAIiIAiIgCIiAIiIAiIgCIiAIiIAiIgCIiAIiIAiIgCIiAIiIAiIgCIiAIiIAiIgCIiAIiIAiIgCIiAIiIAiIgCIiAIiIAiIgCIiAIiIAiIgCIiAIis4jFMpiXuDR1KEpN4ReRQVftKwZNJ6kwsar2ypCByknUBwsqeZHubfpqvY2ZFCYTtRQeLksOzwR6iymKVVrhLSCNwZCsmmZShKPKK0RFJUIiIAiIgCIiAIiIAiIgCIiAIiIAiIgCIiAIovjfHaWFbNQ3/AGjNaTju3gxDXsYfZAgjm1+P2WcqkYnVR0dWqrpY7m8Y3jlGlZzwT+1tz/Ciq3ahzv8AosAH7nn6D7rQm8Vw9OIl7oAsFRU7Sk+60CNHOz8BqsHXfQ9OHhiXS/zx/RtGJ4tiXHvVTGRawBo+Mc3qsCsWwS8eJJ+6gmdpXZlt5yjrBHRUnjvPZ7Q0EkXFwN+iydS/J1LSSgvSkvkW+J8VzuQNB06qMw/GASc43grPr06BM8xcTraB6QFG4rDNBHI4Ok8rR5SSItmrJltsVhok8Jxo/u+P5KnOFdo3UzzNPLvGR8QtIczKZkZZDx0WXXxDQ3lA0u7Un7KVIzqaeLXB2XhHailVIY8hjzl+13gdPAqfXzucc4EGbjr8l2LsN2kGLo8pP+qwDmBzI0d+fVdMJ35PH1Ol8tbo8GzIiLQ4giIgCIiAIiIAiIgCIiAIvJWs9oe22Hwwc0O9pUAs1txPV2QUOSWWaUqU6r2wV2bOori/aChhh/qOE/tFz5jTzXJ+J9ucVXHKX8jZNmd3yJzIWu167oOq55V3+1Hr0fCUs1ZfRfk6+e39GJ5XZwBIkrX+M9v65tR5WdIkjzOvktBo4jL5Gfoc1dqVLSYPXW+iydSbw2d0NBpoO6jf55MrGcaqVyTWqOMDN15z+GajX1wJAEK697nd0RbcTMaG0xZWGkc12xr0vf5Ktup0p2xax7zPOQB+OWy8ZSeNIz0v5brxx8/D5dFccCf1AdDby2Qsy57blgg5i/MCRfzm4Om6sUy9riO88OiXAXjodM1cpVodzP71o5TEW/m6tkEd5stn810CexRX5L2Fqup9+BDYk3tfI+MrAxOJDMU1wjlDpAFrLLo8PfUb3YcQSc7wdvNW+L8LqCk1x5A4Zt5rkHIwdbaKyKTkSnFMK2P7hn/Tdc2u0n6T81h0KJqGGzMSMr+N7L3g+MLAaNX3Xtz2nbQryvTNFwgk7OGR+xVE+hZp2t/BZrYR7XFrvf23Wb2e4k/D1m1KZLXDTcag9CsjD1WVA0vEuEjmm4OhnZVY3BtdDmAe0GYNub6T11WsZHJUjizO58Oxja1NlVhBDgDb1HkbLJXGex3ad+EqFlRpLHHvN1n9zeq6/gcYyswVKbuZpyP0OxXVGV0eDXoulK3QvoiKxgEREAREQBEUV2g44zCsk955B5WDMxmegG6htJXZeEJTkoxV2yULozWp8f7bMoP9lTaHOP6iSGD4XK0XiPbOrWdLh3dgbAdI1VeErUawBqNk5AXJ8J+i5pV2/hPZp+FeX6qufZGP2i7SYmq6KjyWaMZLWkeAufMrX6zHOgezIdsAfLot9pcMpEWbbOPHoZVqpwxrQQWy0m8WPpp8Fne7uzqjU2LbFWX8GhvowbjLOd9hGYXtO+WfqFsXEezjS0uoOMj9JMgnadFr5w9WkZcxwjWLfHJGawnGXUsPYZztt991U1xBkGDoc1QXdPP8zVQeMjM7yqm0cFqq0l3ecT1JOi8dQaMnHrkIV51OfduLX8srr0U3AEAQOsH1jNCW0yw9haRDgR6jxUjSoc+g93cAm4FpsTJH4F7g+Euqtgd06Oc0kW20iVm4zhFTka3ks0C7TMnU7qHkKSi7XNfrO5SWkZEic8vz1WfTJIHMe6TkbxO68p4dpL5ABEDltmLXnw6qw/GBznNcIMxIt0+yMsknyVGqaFTmZlnY5gjRY/FuJHECDI5QQJzE3v5/NXcRT5gC2DAjX8lRddl7+atHJnUW09wVcuYATdgy3Ej6fJS+Gq89P2RcLmWu2P2OS1ttUscCPh8wfEKZocpyMNd7p2Ox8FE1Z3QoT3R2MyKVKpTkhrtQbEjrIyXlLFu/Ueg8srjJZ2E4vUpiCeYbOEz4KVxeFY9ntHUiCdWQbRM/gUxaZlVUoPOURf8AeF/LyujffTU/l1tnYntJ/bVW06roY8hrjpzZB0aHc7eC004cNuJAnP8ALKTq4IP5a089gDb3SNY3WqbRyVqcJKz4O8ItY7CcWNaiabyC+nAzuWH3Z62I8gtnXSnc8GcXGTTCIikqEReOMCUBFdoeOMwjA94LgTENicpm5XN+1naOljS276bQIEAHMn3hnOSju2nGnYjEOfzd1sim3YC0+ea1qrWBEkcrtxkdydiuOdRyduh9HpdCqMYzfxfa5lPpMHu1eYzEhh/CsjCPptcH1C8tBEANAvtndQtNwdrB+A9bLPwfDyc3hgynMdBIMT4qjR2Xfc3RnaKifdeZjKD6qsdo6GfN6R6G5WkcSpmi7k7wO82PhGSxaLrzEnrF/I5o8GKpRksG6YrtPSM8jHOjUD8Kjq/aLJrWNB3J38Frhcec8nd2BgHwvZXaNFrxZwFS/dd7p8CBA81NwqEUjIq40udz9zm/xkEeZz9VbFH2gkBtv0yZI8jcrEe0iWubDt/+LKR4ZgzUlgLBaxMG/SMlDZsopRujGpubETy2tEx0Xhc5jhedrmPS6t4mmWPIc2CNx+Spfs/yvdBLgRfSPCCouS77d3QyMLxWtDWM5HARYSIA0vCkKnF6zYL6RbfMHfLQqF4lxY859k6GbXB8pyWM7jDp/wCpOUEjJDJQby0TdQ/3B5uTlBMF7gWn463UZj+zFR5D6RaREHvbC2fUK4zjtUWkO8QCMsrQVOcK40LNe3lO4y+AyUqRWUJJY+5qTeH4im69Jw1IItJzB0VGJ4c58w1wcL5WjyzHVdLDy7MCNN0rYFjhYCdYMIVeplazOM4vDQCHWI6eo/NVa4bjeR3I+42+req6Bx7gTiOZo54/SRDo6HJ3gtLx3Bi8Esm2doII0IzlWTvhkX/dHkzHVy2Ghx5DqL3j6hTlPGPaIaTYCY+f8rUuz2ErVKho8zQIvzujUZCCSZ+fVbfxGk6e8OV7bEt8FnL0yOqnNVotNGNiMRz2Pd/ygQfHdZHDKppS1x7p0AmfP6LC9nUueUkanlt+eKpptDpaDFsvkR1B/LLS6ZzyhbBuXZp5w9Ztam7mYfeb/icx6Lq9GqHNDmmQRIPiuD8L4gaYh4OYB8Tqur9icXzUnMmeUyPB38/Na0pWe1nma6jdeYjZERF0HlBQ3ariQo0XTm8EDw1Pr6qZXNu3uPNRxaMmkj/25k+c/ALOrLbE7NBQ82sk+Flml8XZTkPa118yTnGcbX+Ch3uDcjIOh+uiz8XU7jQb3dJiDMnUW6eQWIaAfzBpB1EkAkbXzK4lg+nmscmK8zJA8tvDojO7cEeAmTuCqehm1hoR47qqwIIh0b2/PKVYosExheNlzfZVabXtFryCPO6wca+nlTDmjUGCfJwPzWLVoknmAMG+pA/hZWHe1okGXZQbjzEXCgbUslVGu1xioRH+TQT8RceSrxmBY1ocCGzMEmQ6NiLjzUfVpFhl2ZuB03tkFl4pjnU21BeLST7sZAg2IQjGGi9hw32ZL3AsBiM5PQi48ViVKYY6R3mk2+k9YVFF590NaSc4BJ8rx6KpkRyxfr+WUF1e7ZTWqc5Ouxd731ss7hOJFN4LhYi4ymbeawuQA6OHgZHmr+DqcwLG5HQ3iNeihk2VmjzFl1J7mglzAcjcXymd1YaeYgMaZMRl66BXqpFpJedeUgx53lUsfLu73QI1nLfZSV6FTi9pMSCLWvGhEj5qqmBq3mAvImfDoqGtkkAxPWxVLXx3Scjb/mVIJXhXaepS7ru+Njp4HRbhwnjtGtABh37TY/Yrm/6vDWyvUaxZJnK4sPzyUZM50YTXZnWqgkGwOy13iHAG1jzcrqbzqProVAcO7VVGGOYPbazs/j/ytmo9q6Dmh0wden3UnN5E6Zq/EOz+IpgmPaDdtnfA3+BKjq/F3PgVAQ6wLiIJi1xvZdBwvabD1LB0XycCPmsuvhqdQXDSDoYj1UOO43pVpUnmJo+Ax9GlZz3hx2Bj45eqo4jhqboq0nTJuBFjuI31VPFm0mVn0qdmt5ebUBxuQNrEeqsYEhx7pAjaxPkqrGDolHd/suVsdk1wLg43j9JbPzAXSf6ZuAa9hcC6GxuW3v6iVyjH8SN2tA69T/lGlslsvYjiLm4mlTFiXDlPQ5h3kVvB2aZ5+ppOdKSX/WO1oqZRdh83c8rOhpOwPyXLeNs5he/W++ZvHxW1dqe0TWn+3p3cbPOw1HioLGU+ZvS4P542XNVkpYR7nh9GVJb5K1+Pkc/qB3KTmObu5eB9R+SsMVGG1Rsf5NHe/wD0tg4lgywNabgklpHxMbeq1yvRdpkTYkxkf5XPax7Dakip2JEcr2NLdHAcrvjv0hWqLReJdt/IVL6ggNgfG09CvaVbulvekxaLAWvMqxROxdFd0cpE7NIyGt7EKmmaZMPJZ/taPXIq1abm4yMgj4a/FeikXaT0JAJ8BZBbqZmOZTIbyVQXZXaQY0k5KvhVMnmEsdLSOUuubaQVgUKE2c06xp6wrdMgX1H55qrLJWVi42oWkjIzezbEfJGPGuW32Vw1zUaZbzOmzovGuX1WO46IWRnUaTYNR0hvMBAzPScshmqHuAJIbbQEz8VRTMNLf3em0fmqv0uE1Hfpd8CPmJRZDVuTGZJsIjUx6XVyiA4Q20HIAbqVp8FMDIeSkMDw+k2wbzHc/QfdW2szlOK6kDSouJhoJPTPrZZOG4PUcY5SDue6PNbQI5TYCNgvKRDWkmwHmT5JZ2MPPi3ZIxMFwKnTbzVozmAZ8uqy/wDw2nUbyupMbPuwACI6he0A9zuZ4gfpaTpudz8l7TxJL7GwNz9AqXsWacjTsdwqpTfy+zc4aENJHosU4GoDBa8X1aYC6fh8UxxgROZ6bfFZLq4b7xAG/wCaq3JHnSjyjljcLVy5Xz0aT8YGakWOxdOkPeDdiBPjuAt2x3FYEUWio8iwBEDq8/TPNYGA4bV5vaV6ok+80AGTcZ5ADaFZQuQ9RdZRoVZpvII5s9Drc7q5gyafu/GfyQpfirGh5aIIaSAM8t7LEay8QB5263WckzuhKO27LFfDgtc4CHSDGnlt/C3b+mnCvaYg1uSAzKTIm3rYX8VpTHms4NYDyjLWev8AC7T2C4UKGGG7jJ/hbUYO+eh5niVaMKTjHmX2NlREXYfNnOe1TB/dkBsZEncxKx24gh722EG3g4T/APIKn+pWGc2oXNcWggHUny28FC8L4oHke1A5mtDahIjWGvB8Mx4rz27Ta9z62jT3aaE1nFiQeTVLW1SYDYmci6B5rW+JcKfTnlfqR0MRpvfJbJj2RIMGMo1G3XQg2uFFN4i9p5rOIiROcCPgRr0UtEwl247GpYmhB7wjqLX8DZKYaTzHmdpc+q3VmEbiWe1gsdk4RrGxMERkVijC8hPu2zdAmSdfFTGMmTOrTjyayzBu/ZPjMbq+eEVXEW0t7v0K2F+J09T9lR/cmQeYnz+i0jQbOaetiuERtLgJ5bVGydOX5H+FVT7Pj9TvGP5Cza1XmPiL/wAqtpIabz0VvKijN6ubWCOqcJpt1OU6En0VyhQogk8s9XHJUVLmSb6X+au0ac+8YjbJXVKJm9VUsX8LXa0/6bBzfuA08Srrq2riSd5n5ZKmlQkQ0WWbQwcWtYSTt5alQ0oBVpTZjUGF1zPgpKkyGwLb/deOZJmSAND+WVylVBENM7nNYyqdjRQvlnjCD/KpqU2nwbkOvX81WFjOI06cy4W2zWvcT47Ud7rvZg7e9prob6arO7kbRpbckzxjjQokNFzEu6bKCfxyq+zTyz+2xN97/wAKIFRu7iTnrfzzWZwvBGpcmGD3iBM7NAGZIV1BIhsyMPja8Q1/LBuIuZ1ki585UnhuH1cQ4PqvL4Mw7utEax9go6ti2g/6bOX/ACJJdtvA8koY8zDnOi+Rvla5nVV6nQ4tr3N54VgmYWmRNs3H7dFD8U7RlzuSnlv9VHV+Kk0Syb5dTlf09FEYY36yplfBlTgrtvLM4GJOpOV89+mZT2QiDEaiTqF7iSLRsJ8Yv6q3SpF0eamSNISbWTfP6e8Eo1gXA+5HM2DN8r5RbRdPa2BAyWof00wxZQfIzfPNvYCPL6rcF1wVoo+a1kt1aVncIiKxzGu9tuGe1oFwHeaPRczw9RjXhpaAHgMdIzd+EDzXbHtBBBuCuadtOzbmOL2Dukz8L+S5K9PO9HveFapbfIm/dfgh2u5TyO9w2Y4kGJtyu+hUbjcG7m5WtcbEhzc27gjUKVL/AGlLmI0PMCYuJBI8cx4rH4bihBmXOmLZgdTMlUSTwd8m43ZVgKL2M78SRmJyBtrAMbKt9UHxV57OYTLSN5y8QfqrLOTLvH/bYei6IpI8urNt3uRlXu9do1WOHGb/AAU43Dy4kC3XPzXr8OwTlO2q0coowjdvgg21hnYeauydnHqGkKSFGkBp4D7LJdWJ91p+SpKp2NYxfU1x1FwMMjrOf8q7TwlQ5jzz/ApfE0nReBF/yyicTjw1pbzOk5OGWcGN8lm6rOqFBy4JrBUnBsFw6W2V5rm8v+WwuZ/N1pgxRDrF3i50+u2XVV1uLvjlneSMzPUz+SsXNs6Y6T3JzinFG0m8vvO1b5TdRVLHVXAk/wCnT6COYnQblWMIAQa1aXNHutP6j4bfZYPFce+pBdYA2bp1ndW235ITUMR/n8HmLrEuLhbQDbr4/ZR7hfOV7VrE5lUF8DxhSo2JlU3YMrC09chvr5KQOKhgaLNudLk5mYWHRpuixaBGZMCb2nQqhtS4m8aTbzVS6t0LjiLkyMiLETvE5q2ahJ93K+nir396XPLn63uM7jI6WHwELJbjByvaT78R3RbPOBOasolZVGYtJ85GZ3WXhhqsYVOZobAkEmb6+J/ICz4IA5W3n5nIfEKDRfcocd9z81J8GwpqPYxubiPU/h8lGup5bkz5EA/JdS/prwENp/3Lx3iTydALT8/VXjHdI5tTW8mk316G5cOwTaNNtNuQ9TqVlIi6j5kIiIArGMwzajCxwkEK+iEptO6OO8WwrsJWeyO445Eam0g/D0WPhqBDifdtYf8AK6Z2q4GMQwlo74FtJGy5tTY5ndqTAMCemklcahsnbp0PpaWpWoo7l8Sw/wAl6lS53EHMCwO18vArJ9m0GOcs/wAe6R63Cp7rffvq13581gYvFNDebk3uTNtIWtpSOGSSZJPrtbm5p/26+SNr1HWa3lG5uT5KH4HxsOPK/uk2Zr65jzWxxvos3gvt7oxHYch3eMnde5K9UExY+as1KSqzSCV8kTxmpaJsfnf6qCbUIpvL2hzOcQCYIJsS36qb44yGZqDxVMuaBqSC1njaVVcnbF+jBHVX3PLIBn+PzrqrZB8SrtRnKSDmDe6uYKJLz7rIMbnQKyiTKpgvcTqxSZTyc33htO/p8VEvcXACIOomclfxVVznOJ/UZI8V62kZgZznoNLq0pZM4wbWCKeZEgixy1P8K/Tb3QTn+X+ikDTa0Gn+rQHWBp4dFi3Ftk3XwU8nblMp817VGUT5/mV15REm4y3yXtYRqJ2/5/LqRd8lLTlNx49b+GauU7q3SpXBsR0OX2usyhTJz8t5n8+KiUkiadNyyZWFpT/PVZGNI5g0EkjN2QyIssvCcHrOHMym9wNhDS5bdwT+nVR5D65DB+3N0fIKFGTVki8q9Kk905cdDW+A8GqYh7abBc66NE3J2Xb8DhRSpsptya0AeStcM4bTw7Ayk0NAzOp6k6lZi6KcNqPB1mreol2SCIi0OMIiIAiIgC1rjnZFmIeXhxYTpEtneJzWyoocU+TSlWnSe6DszROI9la1Nk0+WtH6AOUgdP3ei03EYCo9xbUp1KezSw/AWuu2pCq4dmdVPXSivUk/c+fKvAcRTdLadQgXBNNw+Nln8F40Wn2WIkaNechOjth10XdFi1uG0XmX0qbju5jSfUKjpdma/wCQjL4ofVM541WqzJC6I/g9E/8AltHh3fkrJ7P0P2f9zvuo8pkfrIdmc1xnD+cEa7nfwyWr18K4PFjmLgTEb+ELuI7P0Jnknxcfuqa/ZrDPEGkL5wXAnxIN1XyWbQ8SgsNP+jhVai0vcTkSTA67q1UaTAiBoBku3DsRgv8A0f8Avf8A/ZSWC4Hh6QhlFg68oJ+JupVKXVlpeJUkvTF/U4zwvsXiq7RUbS7pNi4hvmOYgkLceE/0yDR/rVc79wX+LvsujIrqlHqclTxKtJWjhexpeJ7A4cUzTbTDmkgkyQ8luTueeaRoZtllZaH2k7E1qMuYC9m8d8D/ACAz/wBw8wF3BeFsq8oKSsZUdXUpSus9z5kxGHOWgym+nyWP7Ek/h8fkvofiXZHC1zzPpAO/cwls+IFj5hQbv6Z4eTFR4EWFrHfqsHSmuD1qfiOna9Sa/s43Sol5J8SYEfmq6D2G7HGrU56zCKTRaRHNew+Ga3HhnYHC0XBxDnkGQHG09RqtqaIsFMKLveRhqvEouOyivr+CjD0GsaGsAa0ZAK4iLoPGCIiAIiIAiIgCIiAIiIAiIgCIiAIiIAiIgCIiAIiIAiIgCIiAIiIAiIgCIiAIiI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" name="AutoShape 8" descr="data:image/jpeg;base64,/9j/4AAQSkZJRgABAQAAAQABAAD/2wCEAAkGBxQSEhUSEhQWFRUXGBobFxUXFxoaGhcZFxgXGhoaGBwaHiggGBslGxcaITEiJykrLi4uGB8zODMsNygtLisBCgoKDg0OGxAQGywkHyQvLCwsLywsLCw0LCw0LCwsLC0sLCwsLCw0LCwsLCwsLCwsLCwsLCwsLCwsLCwsLCwsLP/AABEIAOEA4QMBIgACEQEDEQH/xAAcAAEAAQUBAQAAAAAAAAAAAAAABQIDBAYHAQj/xAA+EAABAwIEAwUHAwMDAgcAAAABAAIRAyEEMUFRBRJhBiJxgaETMpGxwdHwQlLhBxRiI3LxM6IVQ1OSstLi/8QAGgEBAAMBAQEAAAAAAAAAAAAAAAECAwQFBv/EAC4RAAIBAwMCBAUEAwAAAAAAAAABAgMRIQQSMUFRBRMiYTJxgbHRFEKRoRUj8P/aAAwDAQACEQMRAD8A7iiIgCIiAIiIAiIgCIiAIiIAiIgCIiAIiIAiIgCIiAIiIAiIgCIiAIiIAiIgCIiAIiIAiIgCIiAIiIAiIgCIiAIiIAiIgCIiAIiIAiIgCIiAIiIAiIgCIiAIiIAiIgCIiAIiIAiIgCIiAIis4jFMpiXuDR1KEpN4ReRQVftKwZNJ6kwsar2ypCByknUBwsqeZHubfpqvY2ZFCYTtRQeLksOzwR6iymKVVrhLSCNwZCsmmZShKPKK0RFJUIiIAiIgCIiAIiIAiIgCIiAIiIAiIgCIiAIovjfHaWFbNQ3/AGjNaTju3gxDXsYfZAgjm1+P2WcqkYnVR0dWqrpY7m8Y3jlGlZzwT+1tz/Ciq3ahzv8AosAH7nn6D7rQm8Vw9OIl7oAsFRU7Sk+60CNHOz8BqsHXfQ9OHhiXS/zx/RtGJ4tiXHvVTGRawBo+Mc3qsCsWwS8eJJ+6gmdpXZlt5yjrBHRUnjvPZ7Q0EkXFwN+iydS/J1LSSgvSkvkW+J8VzuQNB06qMw/GASc43grPr06BM8xcTraB6QFG4rDNBHI4Ok8rR5SSItmrJltsVhok8Jxo/u+P5KnOFdo3UzzNPLvGR8QtIczKZkZZDx0WXXxDQ3lA0u7Un7KVIzqaeLXB2XhHailVIY8hjzl+13gdPAqfXzucc4EGbjr8l2LsN2kGLo8pP+qwDmBzI0d+fVdMJ35PH1Ol8tbo8GzIiLQ4giIgCIiAIiIAiIgCIiAIvJWs9oe22Hwwc0O9pUAs1txPV2QUOSWWaUqU6r2wV2bOori/aChhh/qOE/tFz5jTzXJ+J9ucVXHKX8jZNmd3yJzIWu167oOq55V3+1Hr0fCUs1ZfRfk6+e39GJ5XZwBIkrX+M9v65tR5WdIkjzOvktBo4jL5Gfoc1dqVLSYPXW+iydSbw2d0NBpoO6jf55MrGcaqVyTWqOMDN15z+GajX1wJAEK697nd0RbcTMaG0xZWGkc12xr0vf5Ktup0p2xax7zPOQB+OWy8ZSeNIz0v5brxx8/D5dFccCf1AdDby2Qsy57blgg5i/MCRfzm4Om6sUy9riO88OiXAXjodM1cpVodzP71o5TEW/m6tkEd5stn810CexRX5L2Fqup9+BDYk3tfI+MrAxOJDMU1wjlDpAFrLLo8PfUb3YcQSc7wdvNW+L8LqCk1x5A4Zt5rkHIwdbaKyKTkSnFMK2P7hn/Tdc2u0n6T81h0KJqGGzMSMr+N7L3g+MLAaNX3Xtz2nbQryvTNFwgk7OGR+xVE+hZp2t/BZrYR7XFrvf23Wb2e4k/D1m1KZLXDTcag9CsjD1WVA0vEuEjmm4OhnZVY3BtdDmAe0GYNub6T11WsZHJUjizO58Oxja1NlVhBDgDb1HkbLJXGex3ad+EqFlRpLHHvN1n9zeq6/gcYyswVKbuZpyP0OxXVGV0eDXoulK3QvoiKxgEREAREQBEUV2g44zCsk955B5WDMxmegG6htJXZeEJTkoxV2yULozWp8f7bMoP9lTaHOP6iSGD4XK0XiPbOrWdLh3dgbAdI1VeErUawBqNk5AXJ8J+i5pV2/hPZp+FeX6qufZGP2i7SYmq6KjyWaMZLWkeAufMrX6zHOgezIdsAfLot9pcMpEWbbOPHoZVqpwxrQQWy0m8WPpp8Fne7uzqjU2LbFWX8GhvowbjLOd9hGYXtO+WfqFsXEezjS0uoOMj9JMgnadFr5w9WkZcxwjWLfHJGawnGXUsPYZztt991U1xBkGDoc1QXdPP8zVQeMjM7yqm0cFqq0l3ecT1JOi8dQaMnHrkIV51OfduLX8srr0U3AEAQOsH1jNCW0yw9haRDgR6jxUjSoc+g93cAm4FpsTJH4F7g+Euqtgd06Oc0kW20iVm4zhFTka3ks0C7TMnU7qHkKSi7XNfrO5SWkZEic8vz1WfTJIHMe6TkbxO68p4dpL5ABEDltmLXnw6qw/GBznNcIMxIt0+yMsknyVGqaFTmZlnY5gjRY/FuJHECDI5QQJzE3v5/NXcRT5gC2DAjX8lRddl7+atHJnUW09wVcuYATdgy3Ej6fJS+Gq89P2RcLmWu2P2OS1ttUscCPh8wfEKZocpyMNd7p2Ox8FE1Z3QoT3R2MyKVKpTkhrtQbEjrIyXlLFu/Ueg8srjJZ2E4vUpiCeYbOEz4KVxeFY9ntHUiCdWQbRM/gUxaZlVUoPOURf8AeF/LyujffTU/l1tnYntJ/bVW06roY8hrjpzZB0aHc7eC004cNuJAnP8ALKTq4IP5a089gDb3SNY3WqbRyVqcJKz4O8ItY7CcWNaiabyC+nAzuWH3Z62I8gtnXSnc8GcXGTTCIikqEReOMCUBFdoeOMwjA94LgTENicpm5XN+1naOljS276bQIEAHMn3hnOSju2nGnYjEOfzd1sim3YC0+ea1qrWBEkcrtxkdydiuOdRyduh9HpdCqMYzfxfa5lPpMHu1eYzEhh/CsjCPptcH1C8tBEANAvtndQtNwdrB+A9bLPwfDyc3hgynMdBIMT4qjR2Xfc3RnaKifdeZjKD6qsdo6GfN6R6G5WkcSpmi7k7wO82PhGSxaLrzEnrF/I5o8GKpRksG6YrtPSM8jHOjUD8Kjq/aLJrWNB3J38Frhcec8nd2BgHwvZXaNFrxZwFS/dd7p8CBA81NwqEUjIq40udz9zm/xkEeZz9VbFH2gkBtv0yZI8jcrEe0iWubDt/+LKR4ZgzUlgLBaxMG/SMlDZsopRujGpubETy2tEx0Xhc5jhedrmPS6t4mmWPIc2CNx+Spfs/yvdBLgRfSPCCouS77d3QyMLxWtDWM5HARYSIA0vCkKnF6zYL6RbfMHfLQqF4lxY859k6GbXB8pyWM7jDp/wCpOUEjJDJQby0TdQ/3B5uTlBMF7gWn463UZj+zFR5D6RaREHvbC2fUK4zjtUWkO8QCMsrQVOcK40LNe3lO4y+AyUqRWUJJY+5qTeH4im69Jw1IItJzB0VGJ4c58w1wcL5WjyzHVdLDy7MCNN0rYFjhYCdYMIVeplazOM4vDQCHWI6eo/NVa4bjeR3I+42+req6Bx7gTiOZo54/SRDo6HJ3gtLx3Bi8Esm2doII0IzlWTvhkX/dHkzHVy2Ghx5DqL3j6hTlPGPaIaTYCY+f8rUuz2ErVKho8zQIvzujUZCCSZ+fVbfxGk6e8OV7bEt8FnL0yOqnNVotNGNiMRz2Pd/ygQfHdZHDKppS1x7p0AmfP6LC9nUueUkanlt+eKpptDpaDFsvkR1B/LLS6ZzyhbBuXZp5w9Ztam7mYfeb/icx6Lq9GqHNDmmQRIPiuD8L4gaYh4OYB8Tqur9icXzUnMmeUyPB38/Na0pWe1nma6jdeYjZERF0HlBQ3ariQo0XTm8EDw1Pr6qZXNu3uPNRxaMmkj/25k+c/ALOrLbE7NBQ82sk+Flml8XZTkPa118yTnGcbX+Ch3uDcjIOh+uiz8XU7jQb3dJiDMnUW6eQWIaAfzBpB1EkAkbXzK4lg+nmscmK8zJA8tvDojO7cEeAmTuCqehm1hoR47qqwIIh0b2/PKVYosExheNlzfZVabXtFryCPO6wca+nlTDmjUGCfJwPzWLVoknmAMG+pA/hZWHe1okGXZQbjzEXCgbUslVGu1xioRH+TQT8RceSrxmBY1ocCGzMEmQ6NiLjzUfVpFhl2ZuB03tkFl4pjnU21BeLST7sZAg2IQjGGi9hw32ZL3AsBiM5PQi48ViVKYY6R3mk2+k9YVFF590NaSc4BJ8rx6KpkRyxfr+WUF1e7ZTWqc5Ouxd731ss7hOJFN4LhYi4ymbeawuQA6OHgZHmr+DqcwLG5HQ3iNeihk2VmjzFl1J7mglzAcjcXymd1YaeYgMaZMRl66BXqpFpJedeUgx53lUsfLu73QI1nLfZSV6FTi9pMSCLWvGhEj5qqmBq3mAvImfDoqGtkkAxPWxVLXx3Scjb/mVIJXhXaepS7ru+Njp4HRbhwnjtGtABh37TY/Yrm/6vDWyvUaxZJnK4sPzyUZM50YTXZnWqgkGwOy13iHAG1jzcrqbzqProVAcO7VVGGOYPbazs/j/ytmo9q6Dmh0wden3UnN5E6Zq/EOz+IpgmPaDdtnfA3+BKjq/F3PgVAQ6wLiIJi1xvZdBwvabD1LB0XycCPmsuvhqdQXDSDoYj1UOO43pVpUnmJo+Ax9GlZz3hx2Bj45eqo4jhqboq0nTJuBFjuI31VPFm0mVn0qdmt5ebUBxuQNrEeqsYEhx7pAjaxPkqrGDolHd/suVsdk1wLg43j9JbPzAXSf6ZuAa9hcC6GxuW3v6iVyjH8SN2tA69T/lGlslsvYjiLm4mlTFiXDlPQ5h3kVvB2aZ5+ppOdKSX/WO1oqZRdh83c8rOhpOwPyXLeNs5he/W++ZvHxW1dqe0TWn+3p3cbPOw1HioLGU+ZvS4P542XNVkpYR7nh9GVJb5K1+Pkc/qB3KTmObu5eB9R+SsMVGG1Rsf5NHe/wD0tg4lgywNabgklpHxMbeq1yvRdpkTYkxkf5XPax7Dakip2JEcr2NLdHAcrvjv0hWqLReJdt/IVL6ggNgfG09CvaVbulvekxaLAWvMqxROxdFd0cpE7NIyGt7EKmmaZMPJZ/taPXIq1abm4yMgj4a/FeikXaT0JAJ8BZBbqZmOZTIbyVQXZXaQY0k5KvhVMnmEsdLSOUuubaQVgUKE2c06xp6wrdMgX1H55qrLJWVi42oWkjIzezbEfJGPGuW32Vw1zUaZbzOmzovGuX1WO46IWRnUaTYNR0hvMBAzPScshmqHuAJIbbQEz8VRTMNLf3em0fmqv0uE1Hfpd8CPmJRZDVuTGZJsIjUx6XVyiA4Q20HIAbqVp8FMDIeSkMDw+k2wbzHc/QfdW2szlOK6kDSouJhoJPTPrZZOG4PUcY5SDue6PNbQI5TYCNgvKRDWkmwHmT5JZ2MPPi3ZIxMFwKnTbzVozmAZ8uqy/wDw2nUbyupMbPuwACI6he0A9zuZ4gfpaTpudz8l7TxJL7GwNz9AqXsWacjTsdwqpTfy+zc4aENJHosU4GoDBa8X1aYC6fh8UxxgROZ6bfFZLq4b7xAG/wCaq3JHnSjyjljcLVy5Xz0aT8YGakWOxdOkPeDdiBPjuAt2x3FYEUWio8iwBEDq8/TPNYGA4bV5vaV6ok+80AGTcZ5ADaFZQuQ9RdZRoVZpvII5s9Drc7q5gyafu/GfyQpfirGh5aIIaSAM8t7LEay8QB5263WckzuhKO27LFfDgtc4CHSDGnlt/C3b+mnCvaYg1uSAzKTIm3rYX8VpTHms4NYDyjLWev8AC7T2C4UKGGG7jJ/hbUYO+eh5niVaMKTjHmX2NlREXYfNnOe1TB/dkBsZEncxKx24gh722EG3g4T/APIKn+pWGc2oXNcWggHUny28FC8L4oHke1A5mtDahIjWGvB8Mx4rz27Ta9z62jT3aaE1nFiQeTVLW1SYDYmci6B5rW+JcKfTnlfqR0MRpvfJbJj2RIMGMo1G3XQg2uFFN4i9p5rOIiROcCPgRr0UtEwl247GpYmhB7wjqLX8DZKYaTzHmdpc+q3VmEbiWe1gsdk4RrGxMERkVijC8hPu2zdAmSdfFTGMmTOrTjyayzBu/ZPjMbq+eEVXEW0t7v0K2F+J09T9lR/cmQeYnz+i0jQbOaetiuERtLgJ5bVGydOX5H+FVT7Pj9TvGP5Cza1XmPiL/wAqtpIabz0VvKijN6ubWCOqcJpt1OU6En0VyhQogk8s9XHJUVLmSb6X+au0ac+8YjbJXVKJm9VUsX8LXa0/6bBzfuA08Srrq2riSd5n5ZKmlQkQ0WWbQwcWtYSTt5alQ0oBVpTZjUGF1zPgpKkyGwLb/deOZJmSAND+WVylVBENM7nNYyqdjRQvlnjCD/KpqU2nwbkOvX81WFjOI06cy4W2zWvcT47Ud7rvZg7e9prob6arO7kbRpbckzxjjQokNFzEu6bKCfxyq+zTyz+2xN97/wAKIFRu7iTnrfzzWZwvBGpcmGD3iBM7NAGZIV1BIhsyMPja8Q1/LBuIuZ1ki585UnhuH1cQ4PqvL4Mw7utEax9go6ti2g/6bOX/ACJJdtvA8koY8zDnOi+Rvla5nVV6nQ4tr3N54VgmYWmRNs3H7dFD8U7RlzuSnlv9VHV+Kk0Syb5dTlf09FEYY36yplfBlTgrtvLM4GJOpOV89+mZT2QiDEaiTqF7iSLRsJ8Yv6q3SpF0eamSNISbWTfP6e8Eo1gXA+5HM2DN8r5RbRdPa2BAyWof00wxZQfIzfPNvYCPL6rcF1wVoo+a1kt1aVncIiKxzGu9tuGe1oFwHeaPRczw9RjXhpaAHgMdIzd+EDzXbHtBBBuCuadtOzbmOL2Dukz8L+S5K9PO9HveFapbfIm/dfgh2u5TyO9w2Y4kGJtyu+hUbjcG7m5WtcbEhzc27gjUKVL/AGlLmI0PMCYuJBI8cx4rH4bihBmXOmLZgdTMlUSTwd8m43ZVgKL2M78SRmJyBtrAMbKt9UHxV57OYTLSN5y8QfqrLOTLvH/bYei6IpI8urNt3uRlXu9do1WOHGb/AAU43Dy4kC3XPzXr8OwTlO2q0coowjdvgg21hnYeauydnHqGkKSFGkBp4D7LJdWJ91p+SpKp2NYxfU1x1FwMMjrOf8q7TwlQ5jzz/ApfE0nReBF/yyicTjw1pbzOk5OGWcGN8lm6rOqFBy4JrBUnBsFw6W2V5rm8v+WwuZ/N1pgxRDrF3i50+u2XVV1uLvjlneSMzPUz+SsXNs6Y6T3JzinFG0m8vvO1b5TdRVLHVXAk/wCnT6COYnQblWMIAQa1aXNHutP6j4bfZYPFce+pBdYA2bp1ndW235ITUMR/n8HmLrEuLhbQDbr4/ZR7hfOV7VrE5lUF8DxhSo2JlU3YMrC09chvr5KQOKhgaLNudLk5mYWHRpuixaBGZMCb2nQqhtS4m8aTbzVS6t0LjiLkyMiLETvE5q2ahJ93K+nir396XPLn63uM7jI6WHwELJbjByvaT78R3RbPOBOasolZVGYtJ85GZ3WXhhqsYVOZobAkEmb6+J/ICz4IA5W3n5nIfEKDRfcocd9z81J8GwpqPYxubiPU/h8lGup5bkz5EA/JdS/prwENp/3Lx3iTydALT8/VXjHdI5tTW8mk316G5cOwTaNNtNuQ9TqVlIi6j5kIiIArGMwzajCxwkEK+iEptO6OO8WwrsJWeyO445Eam0g/D0WPhqBDifdtYf8AK6Z2q4GMQwlo74FtJGy5tTY5ndqTAMCemklcahsnbp0PpaWpWoo7l8Sw/wAl6lS53EHMCwO18vArJ9m0GOcs/wAe6R63Cp7rffvq13581gYvFNDebk3uTNtIWtpSOGSSZJPrtbm5p/26+SNr1HWa3lG5uT5KH4HxsOPK/uk2Zr65jzWxxvos3gvt7oxHYch3eMnde5K9UExY+as1KSqzSCV8kTxmpaJsfnf6qCbUIpvL2hzOcQCYIJsS36qb44yGZqDxVMuaBqSC1njaVVcnbF+jBHVX3PLIBn+PzrqrZB8SrtRnKSDmDe6uYKJLz7rIMbnQKyiTKpgvcTqxSZTyc33htO/p8VEvcXACIOomclfxVVznOJ/UZI8V62kZgZznoNLq0pZM4wbWCKeZEgixy1P8K/Tb3QTn+X+ikDTa0Gn+rQHWBp4dFi3Ftk3XwU8nblMp817VGUT5/mV15REm4y3yXtYRqJ2/5/LqRd8lLTlNx49b+GauU7q3SpXBsR0OX2usyhTJz8t5n8+KiUkiadNyyZWFpT/PVZGNI5g0EkjN2QyIssvCcHrOHMym9wNhDS5bdwT+nVR5D65DB+3N0fIKFGTVki8q9Kk905cdDW+A8GqYh7abBc66NE3J2Xb8DhRSpsptya0AeStcM4bTw7Ayk0NAzOp6k6lZi6KcNqPB1mreol2SCIi0OMIiIAiIgC1rjnZFmIeXhxYTpEtneJzWyoocU+TSlWnSe6DszROI9la1Nk0+WtH6AOUgdP3ei03EYCo9xbUp1KezSw/AWuu2pCq4dmdVPXSivUk/c+fKvAcRTdLadQgXBNNw+Nln8F40Wn2WIkaNechOjth10XdFi1uG0XmX0qbju5jSfUKjpdma/wCQjL4ofVM541WqzJC6I/g9E/8AltHh3fkrJ7P0P2f9zvuo8pkfrIdmc1xnD+cEa7nfwyWr18K4PFjmLgTEb+ELuI7P0Jnknxcfuqa/ZrDPEGkL5wXAnxIN1XyWbQ8SgsNP+jhVai0vcTkSTA67q1UaTAiBoBku3DsRgv8A0f8Avf8A/ZSWC4Hh6QhlFg68oJ+JupVKXVlpeJUkvTF/U4zwvsXiq7RUbS7pNi4hvmOYgkLceE/0yDR/rVc79wX+LvsujIrqlHqclTxKtJWjhexpeJ7A4cUzTbTDmkgkyQ8luTueeaRoZtllZaH2k7E1qMuYC9m8d8D/ACAz/wBw8wF3BeFsq8oKSsZUdXUpSus9z5kxGHOWgym+nyWP7Ek/h8fkvofiXZHC1zzPpAO/cwls+IFj5hQbv6Z4eTFR4EWFrHfqsHSmuD1qfiOna9Sa/s43Sol5J8SYEfmq6D2G7HGrU56zCKTRaRHNew+Ga3HhnYHC0XBxDnkGQHG09RqtqaIsFMKLveRhqvEouOyivr+CjD0GsaGsAa0ZAK4iLoPGCIiAIiIAiIgCIiAIiIAiIgCIiAIiIAiIgCIiAIiIAiIgCIiAIiIAiIgCIiAIiIAiIgCIiAIiIAiIgCIiAIiIAiIgCIiAIiIAiIgCIiAIiIAiIgCIiAIiIAiIgP/Z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05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We are addressing complex systems:</a:t>
            </a:r>
            <a:br>
              <a:rPr lang="en-US" sz="3200" dirty="0" smtClean="0"/>
            </a:br>
            <a:r>
              <a:rPr lang="en-US" sz="3200" dirty="0" smtClean="0"/>
              <a:t>how to </a:t>
            </a:r>
            <a:r>
              <a:rPr lang="en-US" sz="3200" dirty="0" err="1" smtClean="0"/>
              <a:t>linearize</a:t>
            </a:r>
            <a:r>
              <a:rPr lang="en-US" sz="3200" dirty="0" smtClean="0"/>
              <a:t>?...in a framework of missing strong/impacting high-level agreements?</a:t>
            </a:r>
            <a:endParaRPr lang="en-US" sz="3200" dirty="0"/>
          </a:p>
        </p:txBody>
      </p:sp>
      <p:sp>
        <p:nvSpPr>
          <p:cNvPr id="11" name="Rettangolo 10"/>
          <p:cNvSpPr/>
          <p:nvPr/>
        </p:nvSpPr>
        <p:spPr>
          <a:xfrm>
            <a:off x="228600" y="3635276"/>
            <a:ext cx="8763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It is more probable that people, RPOs, RFOs, MS etc. will use/adapt the available and easiest tools/instruments with the largest budget:</a:t>
            </a:r>
          </a:p>
          <a:p>
            <a:endParaRPr lang="en-US" sz="2400" dirty="0" smtClean="0"/>
          </a:p>
          <a:p>
            <a:r>
              <a:rPr lang="en-US" sz="2400" dirty="0" smtClean="0"/>
              <a:t>see examples of “alignment” of instruments/programmes/initiatives:</a:t>
            </a:r>
            <a:br>
              <a:rPr lang="en-US" sz="2400" dirty="0" smtClean="0"/>
            </a:br>
            <a:r>
              <a:rPr lang="en-US" sz="3200" dirty="0" smtClean="0"/>
              <a:t>…JPI </a:t>
            </a:r>
            <a:r>
              <a:rPr lang="en-US" sz="3200" dirty="0" err="1" smtClean="0"/>
              <a:t>Climate+SC</a:t>
            </a:r>
            <a:r>
              <a:rPr lang="en-US" sz="3200" dirty="0" smtClean="0"/>
              <a:t> H2020+KIC</a:t>
            </a:r>
          </a:p>
          <a:p>
            <a:r>
              <a:rPr lang="en-US" sz="3200" dirty="0" smtClean="0"/>
              <a:t>…JPI FACCE+SC H2020+EIP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609600" y="2133600"/>
            <a:ext cx="8229600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instruments and glue money…</a:t>
            </a:r>
          </a:p>
          <a:p>
            <a:pPr algn="ctr"/>
            <a:r>
              <a:rPr lang="en-US" sz="3200" b="1" dirty="0" smtClean="0"/>
              <a:t>can make the difference</a:t>
            </a:r>
            <a:endParaRPr lang="en-US" sz="32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-76200" y="6324600"/>
            <a:ext cx="9094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Some sectors/activities are facilitated in matching national/</a:t>
            </a:r>
            <a:r>
              <a:rPr lang="en-US" sz="2800" dirty="0" err="1" smtClean="0"/>
              <a:t>eu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An example of complexity and trans-national cooperation also between levels with an EU instrument.</a:t>
            </a:r>
            <a:br>
              <a:rPr lang="en-US" sz="3200" dirty="0" smtClean="0"/>
            </a:br>
            <a:r>
              <a:rPr lang="en-US" sz="3200" dirty="0" smtClean="0"/>
              <a:t>A mixed cash/in-kind </a:t>
            </a:r>
            <a:r>
              <a:rPr lang="en-US" sz="3200" dirty="0" err="1" smtClean="0"/>
              <a:t>eranet</a:t>
            </a:r>
            <a:r>
              <a:rPr lang="en-US" sz="3200" dirty="0" smtClean="0"/>
              <a:t> </a:t>
            </a:r>
            <a:r>
              <a:rPr lang="en-US" sz="3200" dirty="0" err="1" smtClean="0"/>
              <a:t>cofund</a:t>
            </a:r>
            <a:r>
              <a:rPr lang="en-US" sz="3200" dirty="0" smtClean="0"/>
              <a:t>:</a:t>
            </a:r>
            <a:br>
              <a:rPr lang="en-US" sz="3200" dirty="0" smtClean="0"/>
            </a:br>
            <a:r>
              <a:rPr lang="en-US" sz="3200" b="1" dirty="0" smtClean="0"/>
              <a:t>H2020-SC5-2015-one-stage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RFOs-RPO </a:t>
            </a:r>
            <a:r>
              <a:rPr lang="en-US" sz="3200" dirty="0" err="1" smtClean="0"/>
              <a:t>vs</a:t>
            </a:r>
            <a:r>
              <a:rPr lang="en-US" sz="3200" dirty="0" smtClean="0"/>
              <a:t> research teams/private sector</a:t>
            </a:r>
            <a:endParaRPr lang="en-US" sz="3200" dirty="0"/>
          </a:p>
        </p:txBody>
      </p:sp>
      <p:sp>
        <p:nvSpPr>
          <p:cNvPr id="4" name="Triangolo isoscele 3"/>
          <p:cNvSpPr/>
          <p:nvPr/>
        </p:nvSpPr>
        <p:spPr>
          <a:xfrm>
            <a:off x="1143000" y="3505200"/>
            <a:ext cx="2057400" cy="17526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riangolo isoscele 4"/>
          <p:cNvSpPr/>
          <p:nvPr/>
        </p:nvSpPr>
        <p:spPr>
          <a:xfrm>
            <a:off x="3505200" y="3505200"/>
            <a:ext cx="2057400" cy="17526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riangolo isoscele 5"/>
          <p:cNvSpPr/>
          <p:nvPr/>
        </p:nvSpPr>
        <p:spPr>
          <a:xfrm>
            <a:off x="5867400" y="3505200"/>
            <a:ext cx="2057400" cy="17526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Connettore 2 6"/>
          <p:cNvCxnSpPr/>
          <p:nvPr/>
        </p:nvCxnSpPr>
        <p:spPr>
          <a:xfrm>
            <a:off x="2286000" y="3505200"/>
            <a:ext cx="213360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4648200" y="3505200"/>
            <a:ext cx="213360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>
            <a:off x="5530850" y="5045075"/>
            <a:ext cx="38100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3140075" y="5105400"/>
            <a:ext cx="38100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3943350" y="228600"/>
          <a:ext cx="4495801" cy="6477000"/>
        </p:xfrm>
        <a:graphic>
          <a:graphicData uri="http://schemas.openxmlformats.org/drawingml/2006/table">
            <a:tbl>
              <a:tblPr/>
              <a:tblGrid>
                <a:gridCol w="1714893"/>
                <a:gridCol w="1194760"/>
                <a:gridCol w="1586148"/>
              </a:tblGrid>
              <a:tr h="269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>
                          <a:solidFill>
                            <a:srgbClr val="FF0000"/>
                          </a:solidFill>
                          <a:latin typeface="Calibri"/>
                        </a:rPr>
                        <a:t>CSIC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>
                          <a:solidFill>
                            <a:srgbClr val="FF0000"/>
                          </a:solidFill>
                          <a:latin typeface="Calibri"/>
                        </a:rPr>
                        <a:t>CNR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>
                          <a:solidFill>
                            <a:srgbClr val="FF0000"/>
                          </a:solidFill>
                          <a:latin typeface="Calibri"/>
                        </a:rPr>
                        <a:t>DFG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ASCR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ASCR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ASCR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ASRT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ASRT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ASRT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BAS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BAS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BAS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CAS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CAS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AAS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CNR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 dirty="0">
                          <a:solidFill>
                            <a:srgbClr val="FF0000"/>
                          </a:solidFill>
                          <a:latin typeface="Calibri"/>
                        </a:rPr>
                        <a:t>CNR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CNR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CNRS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CNRS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CNRS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CNPq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CNPq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CNPq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CNRST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CNRST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CNRST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CONACYT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CONACYT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CONACYT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FF0000"/>
                          </a:solidFill>
                          <a:latin typeface="Calibri"/>
                        </a:rPr>
                        <a:t>CSIC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CSIC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CSIC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JSPS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JSPS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JSPS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NSC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NSC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NSC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PAN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PAN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PAN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DFG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FF0000"/>
                          </a:solidFill>
                          <a:latin typeface="Calibri"/>
                        </a:rPr>
                        <a:t>DFG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FCT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FCT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CONCYTEC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CONCYTEC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CONICET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CONICET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CONYCIT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CONYCIT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TUBITAK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TUBITAK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RAS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RAS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NSFC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NSFC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COLCIENCIAS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COLCIENCIAS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CASS 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CASS</a:t>
                      </a:r>
                    </a:p>
                  </a:txBody>
                  <a:tcPr marL="8467" marR="8467" marT="84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218" name="Picture 2" descr="DFG Logo: back to Homep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228600"/>
            <a:ext cx="2381250" cy="295275"/>
          </a:xfrm>
          <a:prstGeom prst="rect">
            <a:avLst/>
          </a:prstGeom>
          <a:noFill/>
        </p:spPr>
      </p:pic>
      <p:pic>
        <p:nvPicPr>
          <p:cNvPr id="9220" name="Picture 4" descr="CS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9950" y="76200"/>
            <a:ext cx="1352550" cy="523875"/>
          </a:xfrm>
          <a:prstGeom prst="rect">
            <a:avLst/>
          </a:prstGeom>
          <a:noFill/>
        </p:spPr>
      </p:pic>
      <p:pic>
        <p:nvPicPr>
          <p:cNvPr id="1026" name="Picture 2" descr="C:\Users\moretti\Desktop\INFO_DTA\Logo CNR-2010-ENG-medium.png"/>
          <p:cNvPicPr>
            <a:picLocks noChangeAspect="1" noChangeArrowheads="1"/>
          </p:cNvPicPr>
          <p:nvPr/>
        </p:nvPicPr>
        <p:blipFill>
          <a:blip r:embed="rId4" cstate="print"/>
          <a:srcRect r="82878"/>
          <a:stretch>
            <a:fillRect/>
          </a:stretch>
        </p:blipFill>
        <p:spPr bwMode="auto">
          <a:xfrm>
            <a:off x="5086350" y="0"/>
            <a:ext cx="685800" cy="609600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76200" y="914400"/>
            <a:ext cx="38294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 example of fragmentation</a:t>
            </a:r>
          </a:p>
          <a:p>
            <a:r>
              <a:rPr lang="en-US" sz="2400" dirty="0" smtClean="0"/>
              <a:t>without tools:</a:t>
            </a:r>
          </a:p>
          <a:p>
            <a:r>
              <a:rPr lang="en-US" sz="2400" dirty="0" smtClean="0"/>
              <a:t>S&amp;T bilateral agreements.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43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Alignment can be risky: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sz="4000" i="1" dirty="0" smtClean="0"/>
              <a:t>EU research programmes may widen gaps</a:t>
            </a:r>
            <a:r>
              <a:rPr lang="en-US" dirty="0" smtClean="0"/>
              <a:t>”</a:t>
            </a:r>
            <a:br>
              <a:rPr lang="en-US" dirty="0" smtClean="0"/>
            </a:br>
            <a:r>
              <a:rPr lang="en-US" sz="3600" dirty="0" smtClean="0"/>
              <a:t>Nature, 2015, 518, 167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Adapting to the majority…adapting to the EC…using the easiest tools…getting not closer to the target…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2286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Alice in Wonderworld: </a:t>
            </a:r>
          </a:p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if you do not know where you are going, how do you know when you get there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…”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40625" r="9375" b="20833"/>
          <a:stretch>
            <a:fillRect/>
          </a:stretch>
        </p:blipFill>
        <p:spPr bwMode="auto">
          <a:xfrm>
            <a:off x="533400" y="990600"/>
            <a:ext cx="8153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85800" y="1295400"/>
            <a:ext cx="44656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A traveler needs both a map and a compass.</a:t>
            </a:r>
          </a:p>
        </p:txBody>
      </p:sp>
      <p:pic>
        <p:nvPicPr>
          <p:cNvPr id="7" name="Picture 5" descr="C:\Documents and Settings\Pier Francesco\Desktop\aircraft_electrical_syste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343400"/>
            <a:ext cx="21717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Documents and Settings\Pier Francesco\Desktop\train.jpg"/>
          <p:cNvPicPr>
            <a:picLocks noChangeAspect="1" noChangeArrowheads="1"/>
          </p:cNvPicPr>
          <p:nvPr/>
        </p:nvPicPr>
        <p:blipFill>
          <a:blip r:embed="rId4" cstate="print"/>
          <a:srcRect l="7620"/>
          <a:stretch>
            <a:fillRect/>
          </a:stretch>
        </p:blipFill>
        <p:spPr bwMode="auto">
          <a:xfrm>
            <a:off x="2312988" y="4343400"/>
            <a:ext cx="144780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C:\Documents and Settings\Pier Francesco\Desktop\feature-promo-c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2863" y="4322763"/>
            <a:ext cx="222885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Documents and Settings\Pier Francesco\Desktop\hiking-brid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4306888"/>
            <a:ext cx="1676400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Documents and Settings\Pier Francesco\Desktop\220px-PoliceOfficerOnBik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64263" y="4316413"/>
            <a:ext cx="115093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C:\Documents and Settings\Pier Francesco\Desktop\mine\PFMORETTI\foto\cippe\facce\SL3729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3657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32"/>
          <p:cNvSpPr txBox="1">
            <a:spLocks noChangeArrowheads="1"/>
          </p:cNvSpPr>
          <p:nvPr/>
        </p:nvSpPr>
        <p:spPr bwMode="auto">
          <a:xfrm>
            <a:off x="4059238" y="3886200"/>
            <a:ext cx="969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BUT…</a:t>
            </a:r>
          </a:p>
        </p:txBody>
      </p:sp>
      <p:grpSp>
        <p:nvGrpSpPr>
          <p:cNvPr id="14" name="Group 30"/>
          <p:cNvGrpSpPr>
            <a:grpSpLocks/>
          </p:cNvGrpSpPr>
          <p:nvPr/>
        </p:nvGrpSpPr>
        <p:grpSpPr bwMode="auto">
          <a:xfrm>
            <a:off x="0" y="2743200"/>
            <a:ext cx="4978400" cy="4143375"/>
            <a:chOff x="0" y="2743199"/>
            <a:chExt cx="4978648" cy="4144027"/>
          </a:xfrm>
        </p:grpSpPr>
        <p:sp>
          <p:nvSpPr>
            <p:cNvPr id="15" name="TextBox 10"/>
            <p:cNvSpPr txBox="1">
              <a:spLocks noChangeArrowheads="1"/>
            </p:cNvSpPr>
            <p:nvPr/>
          </p:nvSpPr>
          <p:spPr bwMode="auto">
            <a:xfrm>
              <a:off x="4204077" y="3886200"/>
              <a:ext cx="77457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But…</a:t>
              </a:r>
            </a:p>
          </p:txBody>
        </p:sp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0" y="2743199"/>
              <a:ext cx="4879258" cy="4144027"/>
              <a:chOff x="3810000" y="2743199"/>
              <a:chExt cx="4879258" cy="4144027"/>
            </a:xfrm>
          </p:grpSpPr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23438" t="29167" r="19531" b="6250"/>
              <a:stretch>
                <a:fillRect/>
              </a:stretch>
            </p:blipFill>
            <p:spPr bwMode="auto">
              <a:xfrm>
                <a:off x="3810000" y="2743199"/>
                <a:ext cx="4879258" cy="41440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Oval 17"/>
              <p:cNvSpPr/>
              <p:nvPr/>
            </p:nvSpPr>
            <p:spPr>
              <a:xfrm>
                <a:off x="4724446" y="6248951"/>
                <a:ext cx="304815" cy="30484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Oval 18"/>
              <p:cNvSpPr/>
              <p:nvPr/>
            </p:nvSpPr>
            <p:spPr>
              <a:xfrm>
                <a:off x="5943706" y="4191227"/>
                <a:ext cx="304815" cy="30484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" name="Oval 19"/>
              <p:cNvSpPr/>
              <p:nvPr/>
            </p:nvSpPr>
            <p:spPr>
              <a:xfrm>
                <a:off x="6781948" y="3581531"/>
                <a:ext cx="304815" cy="30484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" name="Rectangle 21"/>
              <p:cNvSpPr/>
              <p:nvPr/>
            </p:nvSpPr>
            <p:spPr>
              <a:xfrm>
                <a:off x="3810000" y="2743199"/>
                <a:ext cx="4875456" cy="411544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7" name="Oval 24"/>
            <p:cNvSpPr/>
            <p:nvPr/>
          </p:nvSpPr>
          <p:spPr>
            <a:xfrm>
              <a:off x="1733636" y="3733955"/>
              <a:ext cx="685834" cy="6859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Oval 25"/>
            <p:cNvSpPr/>
            <p:nvPr/>
          </p:nvSpPr>
          <p:spPr>
            <a:xfrm>
              <a:off x="1600280" y="3619637"/>
              <a:ext cx="933497" cy="91454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Oval 26"/>
            <p:cNvSpPr/>
            <p:nvPr/>
          </p:nvSpPr>
          <p:spPr>
            <a:xfrm>
              <a:off x="1466923" y="3505319"/>
              <a:ext cx="1200210" cy="11431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Oval 27"/>
            <p:cNvSpPr/>
            <p:nvPr/>
          </p:nvSpPr>
          <p:spPr>
            <a:xfrm>
              <a:off x="1333566" y="3391001"/>
              <a:ext cx="1485974" cy="140992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Oval 28"/>
            <p:cNvSpPr/>
            <p:nvPr/>
          </p:nvSpPr>
          <p:spPr>
            <a:xfrm>
              <a:off x="1124006" y="3257630"/>
              <a:ext cx="1847942" cy="167666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Oval 29"/>
            <p:cNvSpPr/>
            <p:nvPr/>
          </p:nvSpPr>
          <p:spPr>
            <a:xfrm>
              <a:off x="990649" y="3105206"/>
              <a:ext cx="2133706" cy="201961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23286" y="228600"/>
            <a:ext cx="7168822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MOTIVATION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Why cooperating? Why sitting at some tables? </a:t>
            </a:r>
            <a:endParaRPr lang="en-US" sz="2800" b="1" dirty="0"/>
          </a:p>
        </p:txBody>
      </p:sp>
      <p:sp>
        <p:nvSpPr>
          <p:cNvPr id="5" name="Rettangolo 4"/>
          <p:cNvSpPr/>
          <p:nvPr/>
        </p:nvSpPr>
        <p:spPr>
          <a:xfrm>
            <a:off x="105102" y="2222718"/>
            <a:ext cx="8915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1a) critical mass (for competitive advantage)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1b) sharing competences (for collaborative advantage)</a:t>
            </a:r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</a:p>
          <a:p>
            <a:r>
              <a:rPr lang="en-US" sz="2800" dirty="0" smtClean="0"/>
              <a:t>1c) avoiding duplications (reducing costs)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1d) tactical (indirect impact or patrol)</a:t>
            </a:r>
          </a:p>
        </p:txBody>
      </p:sp>
      <p:sp>
        <p:nvSpPr>
          <p:cNvPr id="8" name="Ovale 7"/>
          <p:cNvSpPr/>
          <p:nvPr/>
        </p:nvSpPr>
        <p:spPr>
          <a:xfrm>
            <a:off x="6781800" y="1981200"/>
            <a:ext cx="304800" cy="3048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rda 13"/>
          <p:cNvSpPr/>
          <p:nvPr/>
        </p:nvSpPr>
        <p:spPr>
          <a:xfrm rot="1724029">
            <a:off x="8249108" y="3964848"/>
            <a:ext cx="304800" cy="457200"/>
          </a:xfrm>
          <a:prstGeom prst="chor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rda 14"/>
          <p:cNvSpPr/>
          <p:nvPr/>
        </p:nvSpPr>
        <p:spPr>
          <a:xfrm rot="12202824">
            <a:off x="8399468" y="3953338"/>
            <a:ext cx="341065" cy="397687"/>
          </a:xfrm>
          <a:prstGeom prst="chor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e 15"/>
          <p:cNvSpPr/>
          <p:nvPr/>
        </p:nvSpPr>
        <p:spPr>
          <a:xfrm>
            <a:off x="7391400" y="19812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nettore 2 17"/>
          <p:cNvCxnSpPr/>
          <p:nvPr/>
        </p:nvCxnSpPr>
        <p:spPr>
          <a:xfrm>
            <a:off x="7010400" y="2362200"/>
            <a:ext cx="152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H="1">
            <a:off x="7315200" y="2362200"/>
            <a:ext cx="152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e 23"/>
          <p:cNvSpPr/>
          <p:nvPr/>
        </p:nvSpPr>
        <p:spPr>
          <a:xfrm>
            <a:off x="6934200" y="2743200"/>
            <a:ext cx="304800" cy="3048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e 24"/>
          <p:cNvSpPr/>
          <p:nvPr/>
        </p:nvSpPr>
        <p:spPr>
          <a:xfrm>
            <a:off x="7239000" y="27432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e 25"/>
          <p:cNvSpPr/>
          <p:nvPr/>
        </p:nvSpPr>
        <p:spPr>
          <a:xfrm>
            <a:off x="6934200" y="4572000"/>
            <a:ext cx="304800" cy="3048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e 26"/>
          <p:cNvSpPr/>
          <p:nvPr/>
        </p:nvSpPr>
        <p:spPr>
          <a:xfrm>
            <a:off x="7391400" y="45720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Connettore 2 27"/>
          <p:cNvCxnSpPr/>
          <p:nvPr/>
        </p:nvCxnSpPr>
        <p:spPr>
          <a:xfrm>
            <a:off x="8229600" y="3595432"/>
            <a:ext cx="152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 flipH="1">
            <a:off x="8534400" y="3595432"/>
            <a:ext cx="152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rda 30"/>
          <p:cNvSpPr/>
          <p:nvPr/>
        </p:nvSpPr>
        <p:spPr>
          <a:xfrm rot="1724029">
            <a:off x="8092132" y="3169316"/>
            <a:ext cx="304800" cy="457200"/>
          </a:xfrm>
          <a:prstGeom prst="chor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rda 31"/>
          <p:cNvSpPr/>
          <p:nvPr/>
        </p:nvSpPr>
        <p:spPr>
          <a:xfrm rot="12202824">
            <a:off x="8523105" y="3189578"/>
            <a:ext cx="341065" cy="397687"/>
          </a:xfrm>
          <a:prstGeom prst="chor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e 32"/>
          <p:cNvSpPr/>
          <p:nvPr/>
        </p:nvSpPr>
        <p:spPr>
          <a:xfrm>
            <a:off x="5867400" y="5791200"/>
            <a:ext cx="304800" cy="3048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e 33"/>
          <p:cNvSpPr/>
          <p:nvPr/>
        </p:nvSpPr>
        <p:spPr>
          <a:xfrm>
            <a:off x="6477000" y="57912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orda 34"/>
          <p:cNvSpPr/>
          <p:nvPr/>
        </p:nvSpPr>
        <p:spPr>
          <a:xfrm rot="1724029">
            <a:off x="7101532" y="5288884"/>
            <a:ext cx="304800" cy="457200"/>
          </a:xfrm>
          <a:prstGeom prst="chord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orda 35"/>
          <p:cNvSpPr/>
          <p:nvPr/>
        </p:nvSpPr>
        <p:spPr>
          <a:xfrm rot="12202824">
            <a:off x="7251892" y="5277374"/>
            <a:ext cx="341065" cy="397687"/>
          </a:xfrm>
          <a:prstGeom prst="chor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Connettore 2 36"/>
          <p:cNvCxnSpPr/>
          <p:nvPr/>
        </p:nvCxnSpPr>
        <p:spPr>
          <a:xfrm>
            <a:off x="7082024" y="4919468"/>
            <a:ext cx="152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 flipH="1">
            <a:off x="7386824" y="4919468"/>
            <a:ext cx="152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e 38"/>
          <p:cNvSpPr/>
          <p:nvPr/>
        </p:nvSpPr>
        <p:spPr>
          <a:xfrm>
            <a:off x="5867400" y="6477000"/>
            <a:ext cx="304800" cy="3048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e 39"/>
          <p:cNvSpPr/>
          <p:nvPr/>
        </p:nvSpPr>
        <p:spPr>
          <a:xfrm>
            <a:off x="6477000" y="6477000"/>
            <a:ext cx="3048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Connettore 2 40"/>
          <p:cNvCxnSpPr/>
          <p:nvPr/>
        </p:nvCxnSpPr>
        <p:spPr>
          <a:xfrm>
            <a:off x="6096000" y="6172200"/>
            <a:ext cx="152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>
          <a:xfrm flipH="1">
            <a:off x="6400800" y="6172200"/>
            <a:ext cx="152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971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this presentation:</a:t>
            </a:r>
            <a:br>
              <a:rPr lang="en-US" dirty="0" smtClean="0"/>
            </a:br>
            <a:r>
              <a:rPr lang="en-US" dirty="0" smtClean="0"/>
              <a:t>trans-national </a:t>
            </a:r>
            <a:r>
              <a:rPr lang="en-US" dirty="0" err="1" smtClean="0"/>
              <a:t>vs</a:t>
            </a:r>
            <a:r>
              <a:rPr lang="en-US" dirty="0" smtClean="0"/>
              <a:t> EU.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Cooperation at MS/EU level</a:t>
            </a:r>
            <a:br>
              <a:rPr lang="en-US" dirty="0" smtClean="0"/>
            </a:br>
            <a:r>
              <a:rPr lang="en-US" dirty="0" smtClean="0"/>
              <a:t>- Cooperation between levels</a:t>
            </a:r>
            <a:br>
              <a:rPr lang="en-US" dirty="0" smtClean="0"/>
            </a:br>
            <a:r>
              <a:rPr lang="en-US" dirty="0" smtClean="0"/>
              <a:t>- The issue of instruments/incentives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encrypted-tbn2.gstatic.com/images?q=tbn:ANd9GcTDuGFYKNvMqL4SDTyMFNH4gRZ6SzgNZd2E52c_J_vqSjuvSZj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895600"/>
            <a:ext cx="1304780" cy="923925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1906675" y="304800"/>
            <a:ext cx="5472139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VISION/STRATEGY</a:t>
            </a:r>
          </a:p>
          <a:p>
            <a:pPr algn="ctr"/>
            <a:r>
              <a:rPr lang="en-US" sz="2800" b="1" dirty="0" smtClean="0"/>
              <a:t>About what and with whom? How?</a:t>
            </a:r>
            <a:endParaRPr lang="en-US" sz="2800" b="1" dirty="0"/>
          </a:p>
        </p:txBody>
      </p:sp>
      <p:grpSp>
        <p:nvGrpSpPr>
          <p:cNvPr id="12" name="Gruppo 11"/>
          <p:cNvGrpSpPr/>
          <p:nvPr/>
        </p:nvGrpSpPr>
        <p:grpSpPr>
          <a:xfrm>
            <a:off x="1676400" y="3048000"/>
            <a:ext cx="5715000" cy="3505200"/>
            <a:chOff x="3352800" y="0"/>
            <a:chExt cx="8123237" cy="5562600"/>
          </a:xfrm>
        </p:grpSpPr>
        <p:pic>
          <p:nvPicPr>
            <p:cNvPr id="10" name="Picture 1" descr="C:\Documents and Settings\Pier Francesco\Desktop\JPI\csa\WP2\D2_4_actions\Brain_mngt.jpg"/>
            <p:cNvPicPr>
              <a:picLocks noChangeAspect="1" noChangeArrowheads="1"/>
            </p:cNvPicPr>
            <p:nvPr/>
          </p:nvPicPr>
          <p:blipFill>
            <a:blip r:embed="rId3" cstate="print"/>
            <a:srcRect b="8357"/>
            <a:stretch>
              <a:fillRect/>
            </a:stretch>
          </p:blipFill>
          <p:spPr bwMode="auto">
            <a:xfrm>
              <a:off x="3352800" y="0"/>
              <a:ext cx="8123237" cy="556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 descr="https://encrypted-tbn0.gstatic.com/images?q=tbn:ANd9GcSC2NLhauvXEH-BFRe4PbaO5TexPCOk6Z2ZkgEtdVDhQsu7jvrm40ZcA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00800" y="1905000"/>
              <a:ext cx="1905000" cy="1652682"/>
            </a:xfrm>
            <a:prstGeom prst="rect">
              <a:avLst/>
            </a:prstGeom>
            <a:noFill/>
          </p:spPr>
        </p:pic>
      </p:grpSp>
      <p:sp>
        <p:nvSpPr>
          <p:cNvPr id="16" name="CasellaDiTesto 15"/>
          <p:cNvSpPr txBox="1"/>
          <p:nvPr/>
        </p:nvSpPr>
        <p:spPr>
          <a:xfrm>
            <a:off x="304800" y="3820180"/>
            <a:ext cx="2252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simulation…</a:t>
            </a:r>
            <a:endParaRPr lang="en-US" sz="2800" dirty="0"/>
          </a:p>
        </p:txBody>
      </p:sp>
      <p:sp>
        <p:nvSpPr>
          <p:cNvPr id="11268" name="AutoShape 4" descr="Image result for locomoti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" name="AutoShape 6" descr="data:image/jpeg;base64,/9j/4AAQSkZJRgABAQAAAQABAAD/2wCEAAkGBxQSEhUUExQWFhUXGBYaGBcYFxwYGhcYGBUcGBgXFRgaHCggGBwlGxccITEhJSkrLi4uFx8zODMsNygtLisBCgoKDg0OGxAQGywkICQsLCwsLCwsLCwsLCwsLCwsLCwsLCwsLCwsLCwsLCwsLCwsLCwsLCwsLCwsLCwsLCwsLP/AABEIAM8A8wMBIgACEQEDEQH/xAAcAAAABwEBAAAAAAAAAAAAAAABAgMEBQYHAAj/xABMEAACAQIEAwYDAgsFBgMJAAABAhEAAwQSITEFQVEGEyJhcYEykaFSsQcUIzNCcpLB0eHwYoKistIVFiRDU3PC4vEXJTRjZJOUs8P/xAAaAQADAQEBAQAAAAAAAAAAAAAAAQIDBAUG/8QAKREAAgIBAwQCAgEFAAAAAAAAAAECEQMSITEEE0FRImGh8BQyQpGxwf/aAAwDAQACEQMRAD8AuYFDFCBQ17h5hwFdQ11ABSKCKPXRQASK6KPFFdgokkADckwBRYBXIAkkADmaYPxmyP0wfST9dqiuMdo8OwKZ1YTrEtMdAKiRx22NQGjySK4M3W6XUDsxdNqVyss542kZu7vFRuRaYge4pTB8asXWyrcGb7J8JnoAd/aqxb7WW13Da+Rn6UN3juGxClLhUz9rRgeoY61nHrp3ui5dLHxZdiK6KZcIxy3EADSwAB1mY0zTzp/FelCakrRwyi4umEiuilIoIqrEEiuilMtBFOwCRRgKNloQKTYBYo0UbLQ5amxhQKOtBlowpMYtac06GNIO80xBrqzcE+S1Kh9cx5NM3aaLXGiMEuBOTYBopFGrqsQnFdR4rqdiobpMCRB5jePKaNRorop2ICuo0V0UWAWuijxQEUrACsn4/ir16/cF4nwuwW3+ioBgQOZI1nnNWntHjOJW2Pcgvamcq20JgQdYltxvPsKqnG+Ms903Mndl1RjO+qLEHpzFcHU5G4cNHb02Na+TsLgXjRI9RH305bDOBrH7Q/jUQMUTuSfelGuV5MpOz1oxQpfNM7ijmKWJmkLoFOMhSgBZuvaYNadkYc1MfPrWgdiO01zEsbV4AuFkOBGYCAcw2B13HyrOiTV+/BjbWLzR4gVExyMmB7j6V6XSTeqkzz+pgtNsu+SgIpWK6K9KzzqEorstKxXRRYqEoowFHihilY6CgUMUMV1KxgRXRRstDlosAkV0UcJQ93RYUJ11CaCgDqa4q+Rou9Oqb3rcAsJOmoHP5/1rSldARqYu9GigjrH866pHC4q26KysMpGmorqyUE/7n/kLHMUEUNCK2EABQ5aMKNNKxieSuyUrpQ6UWFDa8IVj5H7qpfHuzvf4GxcSO8t2bf8AeXINPUbj3q740ju3/Vb/ACmsX4vxy7iFRMxW1bREVAdCVUAsepJHyrnzzio1I2wxbfxIq22tKrfE60pgr4BhxI8/uPl924pDiNi38VtiDzRtfXK3UdDXlvHfB6azVyOg2mlJnei4W4CtczTtWUY7m7ltYthcK124qIMzMYAHM1r/AGe4KuFtBBqx1durfwFR3YTs13Cd9cH5VxoPsKeXqefyq2C1XrdPjUFb5PJ6jLrdLgQy12WnGWgK106jmoQy12Wl8lAUo1BQnloIpXLXZKLChMUOlDkoe7osAMwoJFGyV2SjYAAaA0bJXFaLGJEUEUW1irbmFdSddJE6b6U3x3FbVlgtw5ZEgkGD1AI5/wAaXcildiobY/i9uy2W4SsiVMTPoBrUTY7QBrLB5Lgssr4cwnwkcxIqr8f46Gusq5gP0BzAGpidtuW4nWq1hbzByQ8oyzO/iYkAHzmf46V5mbq5tvQWoE/axrgR3ZETpBPPrm1rqa2cfoAzrI0MkHUGJkCOVdXm3MqjXxRgKTw19HHgZWA+yQY+W1LxX1FmNARQgUMUMUrACKCKNFDFKxjHjH5i9/2rn+Q1hPdEabEf1yrdePaYa/8A9m7/AJDWPdsms2XtiwTnKL3ttlICNlUgoWAkNJOkjpvXL1Cs6MEtLIrGXQE89R7mmlnFrmObY/xrreBv37b3lWbdr4zKjJO3hJk+oBqNZDy1rmUdJtKWpk7auDKYAiTBqa7A2rb420LokSSByzBSVzeUj5xyqp2cUyjKU0q5fgrwYu40P4gLas/w6ZvhClth8RPnlp44PXZUprRX0bRNJ3cSF56+sfMmlu7NUzitle9uMRJzGSSflXVlm4r4nHBW9yfucQ1B722oG65l115k6/KnmGx6PsQfQgis3xiJr4V+VVy94HlJQjmpgz6isISnfJq1E3Whmkk2HpQJeBLAHVSAfKQCPoa66MbFYoMtBmoQ1AWgQKGKDNQg0DBihiuBrppAcBVR7U8cbDv3iXLRVYm0HJZgdCWQAxBI1kfuq3zWefhHwFp3S7mBKwCBE7zB2nY77ffjmlUbGV7tNxOyXW5a/JSq5onwtuZEwR5iDr6VF8T4o4C5m7y2YzEloXpB6c9OXSRXYzG+LI0FDGu0gEkE5ZEA7qfeoPjV/ULmn9E8gIiYEx7V5u8pWxpD/H3xnsFYCkmCYAAAAIMNvoTMj2oe9s3GZQQi6ksCJbWRuSSsfojXXrTHBLbZQnePJA/RzhSRy5jcjw6zUVg7DO0qpYA69COk+f76NCrngqg18qrEa6HoD7yK6rdhuIHKMyrPOA5GnotdU95+vyOyc7PcQxNrFoLpuG2xIYkZhEGJblrHOtExPEEQgEzOumsDXXzGkaTVAFu4oB7x1kaC4gIHlsrfWlkvXY1W048iUPyM/fXoLPKKop4ky3/7esrJa56Qp2oh7U4Ub3QPUEfuqm3HjdLq+kOPoTUNdsIzmXygA9EYnWIDwDrGhI30NNZ5eyXhRsOFxC3FDowZTsQZBo6ODqCCPIzWacO4vlwf4quZHctzBcI7eIgKRlIBJ9gdQZpj2WxbYW8Iv28rwGS2ysCyme7bTKrMJAjWSPQ699akvZPZe7NM7Qf/AAt//tP/AJTWT/hKW692wmUC3+LWYaFLEjNPi+IDxbaD1rXuKWg9l1nRlIkCdDuR10qk9p+H94yAaKoZS2hAKpK2wdzOXflNRml4DGvJlioVUqC0EglZ0nYE8p86Tyt9n5EVYHwwPKjJhwOlc+k11Efw/FXIyfEv2LiyB+rOqf3SKvvZ21icJaF7D5e6Zs12wfER+jMgZhpJnyEzzgMBwprrgKrHzVZIHWtN4dhDbtwQYWQZBAdW1BAkSYnTlr1ql8QuyR4Xx2ziNLbQ32GGVvlz9pqs8Y/OXP1j95pn2k4YLbd7a0APiAPwnkwjYHfykVEXOMsT+UbQ7tGx6vGvuPlWs942jNbOmGxwqvYkeKrFj8JeAkLmBEhlOYEciBuflVVvu2bzB1B0PvppWUZP0U40bpiMSloAuwUEgSdBJ035etUbgXG7FrGYprlxQuysCXDS7NK5AZEdOtU7GFCcz3s7hSZuklvIBiTPzp5hOGqpbWRK6yADKj33Nazy7pijj2aNEPbTB/8AVY+lq5/poU7Z4M/80j1t3P8ARVMwvD7ZEkSTGsnpy1rsRgLKqztKqokmZ5wAAdySQAPPkJNPvsjtl8wHaXC3vhvIDJGVmCMddIDQTO9S666jasbbBK2gMT1g/OKQxuHvYZc1q41qTvbcrJ8wCJ96pZg7ZtddWY9mfwkPbi3jRnXYXlHiH66j4vUa+RrT8Dibd5BctOrodmUyP5Hyq1kTJcGhtxDF91bZyVECfEYB8pNZh2qxNq6hvYUN41m6AFyjWDLZpBzAaAGZq+9tU/IwrhGmcxVyIBkyU20HQ7GsoGKuXZa4gyxEhRprsI0b3rk6nIroEqK3jXu2wbbJcQ6SGUqeRjXUfzqOFwtAAk6x98VZjibmq2tACZMRlIWYM6H5DoKaY61auEXc0EnxKoCMVJjPEkA/fvWCmvRqmQl0toTIgR0I56dNadnisQqKIAA22IGsD1nz1qUu8CDKY7xGMkB4YsBpAC+KPM7RUdxPhhspmKcwMwaY01kAaAnaelLXCY1JMRHFbo0DwOk11O8NwdHRWzjVQTKvIMajlseddVaI/QyY4Nxcpby5iIMSCQT6kU/XtMAYJ05ymp880Zuus6zVHzx6E8qfXVKOCGIMAgh/EJ5ErEGtKNLLmvaZDpAafskr76zT08QUjcgkcwGAPzBPyrPbbxBpwOIMDS0hZZ+H43vG7p2sBwxKsmZSCBDBlIGhAGbyQQZANTAw4usHKMl1GnMmsnmCRo6kD1iNoqjX2CXUfXOVDMB+jmGg9SsMf1hS2J4iXYOCQ6/CeXoRzETToLNX4fiCLTO0+HYTmAKxGXmNSOXI034rbP4uyjVgJkc2mWI9TPzprwbFl8FbczLMs6jSHbnuRpEH+NPsNcd2y2ygeDlzglcwBIzRrGnKmyHyV+1Zw+GIF8G7d0JtrBVJEgNJAJjl9KksdxG4LXe4V1FqQGUW1DIfOQdP4iqTxHE3JJKjOWPeHNOpaWIEaGZ012qe4E//AA+LJ+Hu1H96Tl96adhKLiSPCOPY184t4oodP+Xa135m2Y/nRv8AevFojpfJvMt21DMVWA8rACpBHP3qH4Fdhm9B9D/OpHi7E4Zzr+ew/p8bTHn19qTW4kya41ihbZQ2zAqQcokAxsNfhI+XnVHxcSyT6fuNTn4RMRHcjmcx+FdsqbEax/XIVSLl65Jh9DygfeQauMqBqy4djOKEo1syVX4TuB9pJ8jrHnUzjcHYv6XFB6MNGX0Yax5HSstwXEDbcNOzGrDb7VNGvi5wx1PlnILD2IqXvuUiRvdg7bMYuuByI1JHMMp5+YPt1n+HcEt2lg3LhAAAIRZ0EdTy+6ojAdpAwGYCf7JIHsrT/mqQscXWfijnrp66iQPnUtXyUth03DLLbYi4NVMMFjwmY0AOvrRLPDrbuLV4B7ZZTMmJUHLMGQPEfeOVMuKkOouIdtypBEdZGlVi5jbgvkLciAIk7mQAoG5JYgadZMAEholo0HAWLFlb3e21JDt3eZVJZYAWOUSJqpdoz+SH6w+40e1xC45i5GgOoIOYbE9YkRO2+9MuNuTaP6w+41V2ZvZljx/ZiwcJnFtVYWg2bv2MnICT3bKQJ+yIpx+CqwUtXWRF1uQTmIPwLAiCCP4mqu3bW4VGH7jDwYtlwhzROXMDm+KNZ61c/wAFWuHu/wDd/wDAtaJpsTTotOIZ7ltlCgZ0IkmR4hzEa71mnGvwf4lAO6e01tBJLyhEROgmRoTqedajbSUAmNI036aVmPbfB4iw8Wb99VfM8LdYBFUASzE6CWOn8hSyqNW0Sudyg4nFWlCgp4tywJGuhmNiCdhoNBp1jcPbzMCrAQM0Gd1k7e1SGIw05jdLO5BLGZgkeGTudSDvReFYAu3dXQwtiWOhXNIiASNZ09prj1RUWXaSHNoh0R7txldtpBIyzIgbkTBGup+rp8IyyLuZ1JzDRlMj7WQxpzBn6QBx5S2wzWgSWBzFiSAMpkAN4Y6abU3ucZi8CRKHrrGm+29c6bfBPPA3/Fc2udYO2YkGNhMV1QpuP1P1oK17b9laTgrMcoUzpyOk6Calu0K5HGkCOnSuw/aVzp+L2zPJQwmNNpM0B47aPxYXUcxdYEHy8OldO5sRwvUfvwDMSAdR1A5e9PExeD3Nm6PIOCPqRRcmDbZsQvkQhH0M0WAfD4U4g3Lj3AgUFndgTqx0VQNSSZ9AKSF7SJkCY9PKaUuYXDwSt5iYMKbZ1PSQdK61gbZUH8YUMQJUqwg9J/fQBovZC73nDiJEozb67NmMAanR/OKKuPMeA+IbEdRsad/g+4Wbdi6uaczSIMg5rYEjQdKr3F1KElRvqwgk+bTGx567zVESFz3GKul7jdyzKsgHws2Zs5BOgmBp6771L43hbtbWzY7sWQcxJeWuNG7abD+G0AVR84NCrjyoCUrLfw/gFxX8Vyyojm/8qlOJ8LFvDse9tOA1gxbfMZDsTIjTQj9k1m+KvheQLH4Vj6nyqw8D4bet2GTOVFxg9wQNSBAnTTQ/1FD5EhLtpi8+IUDZUUbRqROo6xHyqv3LoECpftPYC4q4OmQfK2sVC2hLN/UCKKG2RpYMT+tNL5q1TiHB8DiLWU21tMohXQAMsDTb4h5GqDwvgZZ7qOVJtsBPigyCQRDDQjXXrUphZH2bhEEbijnENp4j/WtWQdnQBAy6wdrnKY/5vmageJ4Tu3ZdPD0zdJ5sadgmL2uNXV1nXrzFNcTfN0sznMSNyAOXlUa+Ip1afT5UxkvwK7F4LmMFW8OsabN06j3NTHHj+SH6w+41W+CXfy6+4+c/vqwcb/Nj9YfcaCXyQ1sA3EaNRp7jVWMRttrOwqc4FxK5aTKjEAtJEwJgbj2qCw58Q9T/AJad4G54YChp31jT3225a1jmdRB8GvdlOI3cQlxmygKSBAI1LEkknQ6EaA8vOqZ2u47dV7kNaZATo4GoTQhdtZI85AI2ptwPi1+ylxbZAQyWkTzjnsdeVQvad7bsgsrl3Ja42bdNYGygGSIFZvPdRsmthvw6w8BlQBZky2rcweYHIwY39aT4rjLp1ygpJBUwSJEE76HfUae1CLwtWzmZbkzEiDG+09fnTizjLCo7MoLsAckkxOwAPPTf+Fct720QV7imbUsVmYC5gW6SYkcuR0mozE3WZix8vosfWpXiPdnw24ksQOWhPh5md9/TSo7H4ZVYojFyCdYgEdYnT0murG0aIdYPh110DIpKmYMdDB+orqIuOv2wEW+wAAgAwBpMRXUfLxX5FTJFEtlO7UYsCeVkEzr0I6x6Ug/Z9JOuKHrhJ+ovU4ucLdEJ7wuB0kRPUEnT0J3o3DcDeuuEtm4WZoAViNSdgAfpWzk1sdUcaauxkeCWx/zb49cIR/8A1NCOCodr1z/8V/3MautvsBxQiRbuxvHfKD+z3m/lUXiuBYqwf+JN2wNSC4Zg0chrDfOlqfofbj7K63D1TMMzMQAQe6camdMvLbduug0qOu2LgP5t/wBk8xI9DHLepiw6M8O92IGoAExzIY+tTd2xbKl7YeJlyShbKijZSvwyZJBnrpVoydF17FY5FtAM6gwmhIGyx1pjxfD2mLKWWAdCGHsQR5Vn1zjKBhkAYQcqtaUyZ1LmQTtyGnTckqA3rhJQTCzlUAbeVDlSsrHj1yok+IYJkPhe24/teE/MaH5Cma4a8TANq2OsyfanCcPZIYJ8wCPedPnStjBRl8duVkiU0zHq2XXYb6b+tQpt8I2l00Y/1SokeCcLs2jnZw7/AGmYfQTVkXGWoMum2niG+m+vSqGcCQYAlvPKstEmBOo89oE7UW5hZLFviMEiF3LbQDoIg7c4p9x+g/jwutY+7V4wPirjKcwOXUbaIoOvrUZw62WuERE5hJ0GqnmdKVGEGpZWAA1IXYeU86UTHnDWLl1bYaXtqAwMQQ/TnpSU2wydOorksZxjWwglCWkfGNIWddYHvTDhV495dLxrk1BkaZuYnrVTvdoy5k2LU+9K4bj5BBGHtmPM/wAKLZzaUaElydoNU7tM/wCVuzpoP8gpNu1DAT+K2vmf9NM7narNM4Wz9f4U02w00RCGdQ0DpJqz9kuHC8ryCwDD9EN108QMVEt2iGv5C2Pc0svH3trmW2qTGZUcgidiwinYUSnEbQs4lcojVNwOZ10infFbrdwpeAZEwZGx61Wm7Q5zma0GbTxFzOm3KlMTx5nXxoCJEAsx660bhQvavaj1P+WpDh6SAQ3OI5/1rVfTHhpIspKrr4m2kefnU72PxhuOUgIAA3XXOo51nmfwJaJsPkQL9u9bWZ5G1cuH01VfnUbxhVUZmMMDoI1BBGq6RG3PmeYpxx9ipw6g6vecz0y27aD/APY1Nr/CbgjVCAdixG0bz1n99clJaW34/wCkN0V7FAvr7nnE6+tMr7HWf66VYMVwl1IkaGICmZJdQI9mNQeJQhoI59Oh5TXRBp8DTsbXLYB0M+fvypW2rMwC8zGpj50B9P6iutBspIOqwR771dFUSqcFU/FfAMkEZZ2Mb5hXVEri3611Z6J+ydMvZbXu5ATy+8RV9/Br2iwSA3b963aaYt2zuOrsQNZ2Enr5Vlg4jmzb+ABvXXb5UtfvrdSVPmRzrolKjpxw1J77+j0fc7b8PClvxuy0CYVwzfsjWsV7dccbHXDezFFiEXQxbHKJ3O5I5n0pj2E4dautijeDMLOGe4oDZZYMoAJ6a1cOJ9k8Kr4lQLhGGs2Mozjx4i+WCp8Pw6L56mpknaocaSafJl9nHC2BFtHMalkB5zH0oOIYzNbWQF8TtlQQNYAAHIfxrUf/AGe4YtcSbml21Yt6iXulc15iSvwKni0+ywmqb2r7NWbV3LhmZwXK280EtlMO0gCFBDR1iedO9yHErWLsG0yIt3ceIgMo8ROhmCQPSpzsuCc2u0bnXYDnTa1wK5cDuXzEOtpdJNy60AIpJ6kCfI9Ku1nsRZwz4rPiWIwdpHuuLYg3HBItIC2+UDXq4pTTaNumkoTUmRHG3yW0HUk/L+vpUIL5q9cQ7Id5cTDi6BefDHEtKwtvKAoRjMmSSJjTLMcqoCYW62SLbnvJyQjHPG+SB4ojl0p49lTF1UlOepcEnhe0pw6kAAydDGo01E9NtPWkW7RC+4LqfDqYgMYI0kjyqu4y5JywQQSDPUaEfOnHCLEOJ1nT2kE/dRKaJxY5NqkW97wYMuXWFmSIOY7VE9o7Z/EAAJ/K29APJ6krwUoy6AsMo8/TrFILiM1oWgPhaSfMSNPnWMHtf2d3Vtamvpf7KBkI0II9RH31JcOXQ1e7GAR1yuoYeYqu8b4P+LP4fzb6jyI3X6iP5VpLeJ5q2ZGYn4G9D91QmtTikSJnLzjeOcedMMRYNt3RjOUkT1HI+41pY1Q5iSWwQn6xB9N/3GjkSxHVW9zBI/xRS2HtKZBaNdPPQj7iaVuYa2d7n1FU2iljkyLtCIkGDt5+nWnNwyIHvTnibl2UsxYgCCTOm0DoIHKmoEqVGmszz22np5VSdoiUadB8HhC+bWAq5z6BgDA6+IVbeyGHBJYRIDCcjE6MkTlOu/t71U8BfNtmAg50KGehIaR5+GtE7EcB+Nu/UZXYFcxyuCqsGBUgxrz5jyrPLFuLRDVkd2pMX8Mk/Cmbmur3WGza7ItSmM7PvcBZWjU9YE8jA33qv9rMUDi7hBBVO7VcrSCqlToT8WpPv6Vcu9xGIM27Ysodc10gkjqAAAPrvXPlhL416Dtt8FUx/ZnEqZVs/PwtqDuN6ZYvh+MAzOmYaiSAx+e9a9wrgTFR3pjbxSAG01gb+fKhxnC7SfpNPQfxIrNSyrlIO1IwvEYG6o8VsgdSI0pBLdyDlRoI1gHbQ6/Stu/FUHM/MUNrhK3JIUkeYmecHSte7NLeP5BQkYR3XVTXVtd3s8pJ/JKf7v8A5aCp/k/Q9E/RkuGCFWbllAcDfQ7jQ7r5cqb4RIEn3PSnqPBItYdELafFdc76RLxPtSlrgeJumBauNPLIY+7613Ay2fgvt95+N9HSxb9ruIA/8NaNbUNdZ21W5jL+Ib/tYNBbUenehfnVR/BTgGtXMRbuLldbmEzKY0ym5djTTZa0PAYQAlmGlu2inrJJxN8eeYtbWhlpkZjGNpJJi4oNtT/9Tivyt9xPO3a1HkWFZ1xTFL476CM5GGwi9ADkLDrqIny86vnayzcfu8PbM37hZBB+F7njxF3pCgQOmQjnVMwllDcv4swMLw62bdoT8d8jKgHInNE+qmikLUx/2bw9u3ilUkdxwyy1+6eTXiCRPnMkelHAa5gsNbf87xTGd7c6m0HH02PpUPw97qcOVVUPf4jiUJzAsGQNoHH2GYjToxq3jGoeLm0q2+44ZhiwOUAqy2spAPJfHt1TyoaKjOhpiuJBsRxrEgiLVkYdD0k5I8vEh+dE4YctzgqA/DhcRd/btMZ+tVIXivAcVeJ8eLxok9QoDt/izfWrURk4vg7I2scMj0/IsP3Co0/v5Hr24/aoyS+VGZjr4zt5kmjPjyiKyiGMkeSzlk+ZM+wppH5Nz/bn6Gn+Iw03WULOQKgA5hVA29ZpaUPvSXGwpgb3eOt0/nF8LRzBBKnyOhBjyqw4C1zqC4Zwy6jvNq7lImTbYD4l2JEHnVn4YnhEgj1Ea9KGtjO73JXB26a9qsNnt2xzz/QK0/eKdtiUtrmdgoHMmqfxrtSHeVMKoIXqep+n0qZ3VIqNXbHCcGA3k1VuMODeuEHSQF88qhJ/w/WlsZxp2XRiJMAzyjWOm4186ZWLJuKMupXQjnB1Uj3JHyqcUZR3kPJJPg6JC+bEfT/zD5UvhsNnuZMyKCG8TmFWVgFjrGpH0pDFyCFWPCN/7UySOsaD+7Sl+6GEKpWYLazt+iunwz9w6VsQBisN3b5c6OQNCjZ1I8iPTaneL4eluxbud/be458VpCS1tCsyxIjMDoRy03pguHJ2pRcGf6/jRYi9dmcXgvxW4owqm5asNcuYi6oYl9hkHiIXXy22mh7N3TijcQ31IJtl0SFDfk8oJFw+OAoG3LXWk+zHBb6YLEOtt5um0qlGCNlViWZWO2poq8NxOgb8bE/bvgj28OvOobXhlJNeCI7V4XurlxVXKB3cDwx+bJ5E776GPpW/YCyltFad1BzMZ3E+g3rCeM4Al7SopNx0zBRLtJESX2KyPbX21Dhj4hraC9kzBVEAGPCI3J1NKfga5JTF8UJJjUf1qOc0ye5O4189adjCaagf170TufJfmf4VCoobpaJ2UfL79KsmFjKBkAAG0Uz4ThW1Z1C66CQdP3VJlOhpcgIlV+yPkK6lo6kT7CuooLIPDYHu9LVm0g/sADz5RR73ea/FHkn8qVu3APjvECNfEqAekeL2JqB4h2kwCGHuKWAnm5Plmg/fV7skDsLaz8Qxwmfylmf/ALF4fvrQLFqVHV2Nw+7SgP8Ag9kNYXw3tjaw2Nv3rYOS6yhREQmQgmORBIj1OnTV8B2kGKUJYnNcyKrDXIpU5mY8ioViJ3NxK2XAq8lZ7d49cPbu4pGPfXScPhY3yjS9e23ZgQPRetB/ueTh8Fw4sFSe9xJDDM15gCqZSDmUSQf1RTdXtYzihuMCMJw4FUH6Ltb2C/3lzE7QoncUz7MYsO+N4w4Zripd7lCNc5X9ASYCrCA6TmbSiyS6cK41hjiMSEKgYXOWUEwEtqBmIGnx5o/VqIudt7H+zr+LRGdRcS1BUJ3jGGbedNdZHWqbw62cPwTFXGk4jGuqkfp90GIJYb6nOfQikuN4L/3XgMHbdQzO968cywruCVDSR8IYD+75UNIqn6JTttx4Pg+G2xhrH/F5n7t1Li2HdVVkK5IaH+LzNOMRezdosZ/8rB3F9Itp/rqL7SXLD47h7LcX8WwgtL8SzlsnNtm0zd2B/epHA8QQcRx+LuXFAvWiiQZk3O7nbkAhpbBol6M5tt+Sb1X7jUtjMWbd64QxWTIKkgwQG3HLUVFvhGt2mzR8SgAGdgZPpTm0yXVUs4R0UIc0gMo+FgeoGh9BT5Jaa2Ypf41iBaZu/vCSoX8o4iTPXopHvUO/ELhMm5cLdS7E/OadcRYNCqfAs6x8THcxyGgA/nTRbYpBuJ3b7P8AEzMfMk/fTrDspULcB0nKREwdSp9/vpIL0oRPpQMUuqGI0gDQDoP41y5R/KuS2DzpzbsztB/dQISynlEUqlsTsakMFwZ7xhELnoik/dV24T+Dy6uVr57saEKnif0M6KdtfFUyklyNb8Ff4F2PxOJCsq5bZ2ZoGnULMnyMR51onCOxeFsGSvev1cqYjomXTyiTrvU/ib36IlTBiSTHSRTdbeYGWYyeUDSIiT6Vg5ORqopchnGsZoExpGgHLbf1/nS1oqo0kt1bX6bUgMOkaFvdifnNcbcaZm+n7xSUEinJsUKrvCg9QoB+cUJek/xc8n+6jrhLh2ZY/VP+oVdEBGfqYoEslzA03O8ExH8elJurhsoKyPKNeQEtvUnguHsdSI2II5jy1naok/CKXtj63oANztOm/wDX3UZlPWPupS3bCgbAeR39dKMVFWkQNiPX5j99DS4tz+j8jXUUB5uvC9c1cuR1ckD5sYpc9mr4AZ1yKdi2k+hIj61qGC/FVAZbVot/1BlLesxqamU4tbjUGI1MDbz11qu4GhmM8M7Nm/3y5wj2guUMYDE5tDEjl151IcH4VeNspbuZXHxosmAOvikMTyhV8zpVs4HicMMbjmuZQrva7rwEyIbNkgHqNutF4/hbF64rWhcRl1z9y4V1G6sd9hocvOhyYLbdFUu8CxYHhdWBkkgPCgfa8MT5CaiDg8SWyxyJlgFGUHVgWjSrjc4CGTM2NS3EknIwgcgj5UHv91ROIxeGtkqbr3U6K9xy07kvcfL+yBTVj1y9sq14XVMHQ6dOYkUFi1euGEDt+qJ+cDSpPEcUtD8zhrajkXJuH6mPvptcxl+8DJdlESFEKJ2lVECq2Frl7Cnhzr+dvJb6jPnf9lJ+pFFmyv8A1bp/tN3a/sqS3+IUb/Z7CM+W3OwY+I6wItqC5/ZqdTsu9vR7ZLNyuqyCJ0K5Cd4OpYegobSEm35Kxeu5zoqr5KJ+RMn602urWp8K7JI6t3wdBPht2jaCkZd2ZfGxB6kbDSofF9kH7w93ZcKdszIx9dIA9PrSWRcCcXyUALO1G/Fq0b/cMBM166ttj8KIDediNxCGB9ah8R2ZXOEsu1xzOndlSD0g6k+gp6rFwVW3hjypxbwTnkK0O3+DTEIBlyPIBJzEEHpBH3fSrdwDsHZshWvAXLnMH4FPkukx1PyFGpC3Mr4T2WvXwO7tMw2LRCjr4jp9avfDPwaWLSBsRcZjuchCIP7MkFm9dKvuIvhNNBpoNojkAJ/hRExaEamfKoc7LUPZFYDBBEjDtCjZIKg++mvUkTpTpbF8iCfedYmactjF5A+wrlxgP86yUTSxJcCeZU+1JvZA5U6/G+hFEfEE76+1UIaZQd4+etAqr5/upS9HQU3Lgc4pgO7eTmB84pvfOclbQYkaMw1C6bebRy+fIFnfLO2S0CzxMxog+0ZMHXQDmfIGJTh2CdAsqwHQuQep2+I8+fP1Mt+ECQXBYJlYSGESV2CkzJzAnfWZmfrUpakgFmjpBAHt19/lSyA7RI840HSCSTr99D3ca6BekfvpqNCbsDKOWx3I0+tJKpzGTI5eEyD+tJ5eVKORK67zyOv7gfWiq08mB03kfyPtNUISIX+v50NC+/xR5UFADJOF22BlEeSdSFMR+jt1G1NMX2bsmB3VvU+IARpHKBP3VOzrEAmlAfL68qmgKsvZuwphWZSNgHb56z86o3bzFXcLcW2l5yGXNqACNSIGgnrIrXymmgHSs+/CFwuyMt7F3mYxlRFtawDmyqVcAb7saceQZk96+1xvEWY+ZJPtTgcLuZczgW1G5eR/hALfSpvB33usLWCsKhJ+JmUsRPPZY8jm9atmB/BzmK3MZeNw6nKCSNN1DH4R5BR5Vo3RHJn/AAjhJxL93h7T32GpJItW1HUmZI9wfKrFf7M3bIHeIbI5sgYge9sN9WrW8Dw+3ZthLSBEGwA59T19TTp7E7k1Dk3wUlRmXAEsWiWFy0XJnObeVo6Zrkk8+fP0qwWMfZkS4bll7xSPSCDU3ieE2C0XESTsckk+p6x50h/uzhoM2wZ+zIgeUt61k4ts11Uhpw3i+EvXhatWVdhOZ1tqy29DGdwABtEamfepvE8KtNoJUj7LFdfbTnzpbh2Ct2kCW1CKogADT/186WfNIysoUSGBUknSRBnSPMGrpEDLh/B7dkeEMW/SZzmdufibn6AwOQp81rplDciRP7wT86GNDJyxJMe+tQ9/Hs7QshfWCT7bCgCWvYhU+I+1R1/iUzAgfP7qjcWxXQg+x+f30S2s9ekE8/agBx3gMyJO/P8AfRGuDyjypLKPblR1AjY/zpgCuUDejgx6egpCJ/r+ulJ5SOdADsSdiYrgh+VI96Y9K78ZPLT60wFMpNd+Kuxyp8R5mcqj7TR9BufmQ0xeNKLO5lVUTuzNlUTyBJGtWjhuENlMshmJlmAyyx35nQQANdgKBEbY4OLQmWLEiWk+JuugJHSNAB5VKWVPhz/ERv09p19fKnKzI+IiPKP48/pQs3T28zSSHYlijA2zbCI5zodTGm/tSYu51EkCRyIYfPang5SKauIHhGg6aT7aRvQIQeywDm1lkn9I+GdNIHWd9d6NfJVZOWf7WgnlPvRgCphQMuugEeKaOylgZjb5b6eYoGJJfSN184PPnXUyTKgC5FEcso569TXVO46P/9k="/>
          <p:cNvSpPr>
            <a:spLocks noChangeAspect="1" noChangeArrowheads="1"/>
          </p:cNvSpPr>
          <p:nvPr/>
        </p:nvSpPr>
        <p:spPr bwMode="auto">
          <a:xfrm>
            <a:off x="155575" y="-1790700"/>
            <a:ext cx="43910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2" name="AutoShape 8" descr="data:image/jpeg;base64,/9j/4AAQSkZJRgABAQAAAQABAAD/2wCEAAkGBxQSEhUUExQWFhUXGBYaGBcYFxwYGhcYGBUcGBgXFRgaHCggGBwlGxccITEhJSkrLi4uFx8zODMsNygtLisBCgoKDg0OGxAQGywkICQsLCwsLCwsLCwsLCwsLCwsLCwsLCwsLCwsLCwsLCwsLCwsLCwsLCwsLCwsLCwsLCwsLP/AABEIAM8A8wMBIgACEQEDEQH/xAAcAAAABwEBAAAAAAAAAAAAAAABAgMEBQYHAAj/xABMEAACAQIEAwYDAgsFBgMJAAABAhEAAwQSITEFQVEGEyJhcYEykaFSsQcUIzNCcpLB0eHwYoKistIVFiRDU3PC4vEXJTRjZJOUs8P/xAAaAQADAQEBAQAAAAAAAAAAAAAAAQIDBAUG/8QAKREAAgIBAwQCAgEFAAAAAAAAAAECEQMSITEEE0FRImGh8BQyQpGxwf/aAAwDAQACEQMRAD8AuYFDFCBQ17h5hwFdQ11ABSKCKPXRQASK6KPFFdgokkADckwBRYBXIAkkADmaYPxmyP0wfST9dqiuMdo8OwKZ1YTrEtMdAKiRx22NQGjySK4M3W6XUDsxdNqVyss542kZu7vFRuRaYge4pTB8asXWyrcGb7J8JnoAd/aqxb7WW13Da+Rn6UN3juGxClLhUz9rRgeoY61nHrp3ui5dLHxZdiK6KZcIxy3EADSwAB1mY0zTzp/FelCakrRwyi4umEiuilIoIqrEEiuilMtBFOwCRRgKNloQKTYBYo0UbLQ5amxhQKOtBlowpMYtac06GNIO80xBrqzcE+S1Kh9cx5NM3aaLXGiMEuBOTYBopFGrqsQnFdR4rqdiobpMCRB5jePKaNRorop2ICuo0V0UWAWuijxQEUrACsn4/ir16/cF4nwuwW3+ioBgQOZI1nnNWntHjOJW2Pcgvamcq20JgQdYltxvPsKqnG+Ms903Mndl1RjO+qLEHpzFcHU5G4cNHb02Na+TsLgXjRI9RH305bDOBrH7Q/jUQMUTuSfelGuV5MpOz1oxQpfNM7ijmKWJmkLoFOMhSgBZuvaYNadkYc1MfPrWgdiO01zEsbV4AuFkOBGYCAcw2B13HyrOiTV+/BjbWLzR4gVExyMmB7j6V6XSTeqkzz+pgtNsu+SgIpWK6K9KzzqEorstKxXRRYqEoowFHihilY6CgUMUMV1KxgRXRRstDlosAkV0UcJQ93RYUJ11CaCgDqa4q+Rou9Oqb3rcAsJOmoHP5/1rSldARqYu9GigjrH866pHC4q26KysMpGmorqyUE/7n/kLHMUEUNCK2EABQ5aMKNNKxieSuyUrpQ6UWFDa8IVj5H7qpfHuzvf4GxcSO8t2bf8AeXINPUbj3q740ju3/Vb/ACmsX4vxy7iFRMxW1bREVAdCVUAsepJHyrnzzio1I2wxbfxIq22tKrfE60pgr4BhxI8/uPl924pDiNi38VtiDzRtfXK3UdDXlvHfB6azVyOg2mlJnei4W4CtczTtWUY7m7ltYthcK124qIMzMYAHM1r/AGe4KuFtBBqx1durfwFR3YTs13Cd9cH5VxoPsKeXqefyq2C1XrdPjUFb5PJ6jLrdLgQy12WnGWgK106jmoQy12Wl8lAUo1BQnloIpXLXZKLChMUOlDkoe7osAMwoJFGyV2SjYAAaA0bJXFaLGJEUEUW1irbmFdSddJE6b6U3x3FbVlgtw5ZEgkGD1AI5/wAaXcildiobY/i9uy2W4SsiVMTPoBrUTY7QBrLB5Lgssr4cwnwkcxIqr8f46Gusq5gP0BzAGpidtuW4nWq1hbzByQ8oyzO/iYkAHzmf46V5mbq5tvQWoE/axrgR3ZETpBPPrm1rqa2cfoAzrI0MkHUGJkCOVdXm3MqjXxRgKTw19HHgZWA+yQY+W1LxX1FmNARQgUMUMUrACKCKNFDFKxjHjH5i9/2rn+Q1hPdEabEf1yrdePaYa/8A9m7/AJDWPdsms2XtiwTnKL3ttlICNlUgoWAkNJOkjpvXL1Cs6MEtLIrGXQE89R7mmlnFrmObY/xrreBv37b3lWbdr4zKjJO3hJk+oBqNZDy1rmUdJtKWpk7auDKYAiTBqa7A2rb420LokSSByzBSVzeUj5xyqp2cUyjKU0q5fgrwYu40P4gLas/w6ZvhClth8RPnlp44PXZUprRX0bRNJ3cSF56+sfMmlu7NUzitle9uMRJzGSSflXVlm4r4nHBW9yfucQ1B722oG65l115k6/KnmGx6PsQfQgis3xiJr4V+VVy94HlJQjmpgz6isISnfJq1E3Whmkk2HpQJeBLAHVSAfKQCPoa66MbFYoMtBmoQ1AWgQKGKDNQg0DBihiuBrppAcBVR7U8cbDv3iXLRVYm0HJZgdCWQAxBI1kfuq3zWefhHwFp3S7mBKwCBE7zB2nY77ffjmlUbGV7tNxOyXW5a/JSq5onwtuZEwR5iDr6VF8T4o4C5m7y2YzEloXpB6c9OXSRXYzG+LI0FDGu0gEkE5ZEA7qfeoPjV/ULmn9E8gIiYEx7V5u8pWxpD/H3xnsFYCkmCYAAAAIMNvoTMj2oe9s3GZQQi6ksCJbWRuSSsfojXXrTHBLbZQnePJA/RzhSRy5jcjw6zUVg7DO0qpYA69COk+f76NCrngqg18qrEa6HoD7yK6rdhuIHKMyrPOA5GnotdU95+vyOyc7PcQxNrFoLpuG2xIYkZhEGJblrHOtExPEEQgEzOumsDXXzGkaTVAFu4oB7x1kaC4gIHlsrfWlkvXY1W048iUPyM/fXoLPKKop4ky3/7esrJa56Qp2oh7U4Ub3QPUEfuqm3HjdLq+kOPoTUNdsIzmXygA9EYnWIDwDrGhI30NNZ5eyXhRsOFxC3FDowZTsQZBo6ODqCCPIzWacO4vlwf4quZHctzBcI7eIgKRlIBJ9gdQZpj2WxbYW8Iv28rwGS2ysCyme7bTKrMJAjWSPQ699akvZPZe7NM7Qf/AAt//tP/AJTWT/hKW692wmUC3+LWYaFLEjNPi+IDxbaD1rXuKWg9l1nRlIkCdDuR10qk9p+H94yAaKoZS2hAKpK2wdzOXflNRml4DGvJlioVUqC0EglZ0nYE8p86Tyt9n5EVYHwwPKjJhwOlc+k11Efw/FXIyfEv2LiyB+rOqf3SKvvZ21icJaF7D5e6Zs12wfER+jMgZhpJnyEzzgMBwprrgKrHzVZIHWtN4dhDbtwQYWQZBAdW1BAkSYnTlr1ql8QuyR4Xx2ziNLbQ32GGVvlz9pqs8Y/OXP1j95pn2k4YLbd7a0APiAPwnkwjYHfykVEXOMsT+UbQ7tGx6vGvuPlWs942jNbOmGxwqvYkeKrFj8JeAkLmBEhlOYEciBuflVVvu2bzB1B0PvppWUZP0U40bpiMSloAuwUEgSdBJ035etUbgXG7FrGYprlxQuysCXDS7NK5AZEdOtU7GFCcz3s7hSZuklvIBiTPzp5hOGqpbWRK6yADKj33Nazy7pijj2aNEPbTB/8AVY+lq5/poU7Z4M/80j1t3P8ARVMwvD7ZEkSTGsnpy1rsRgLKqztKqokmZ5wAAdySQAPPkJNPvsjtl8wHaXC3vhvIDJGVmCMddIDQTO9S666jasbbBK2gMT1g/OKQxuHvYZc1q41qTvbcrJ8wCJ96pZg7ZtddWY9mfwkPbi3jRnXYXlHiH66j4vUa+RrT8Dibd5BctOrodmUyP5Hyq1kTJcGhtxDF91bZyVECfEYB8pNZh2qxNq6hvYUN41m6AFyjWDLZpBzAaAGZq+9tU/IwrhGmcxVyIBkyU20HQ7GsoGKuXZa4gyxEhRprsI0b3rk6nIroEqK3jXu2wbbJcQ6SGUqeRjXUfzqOFwtAAk6x98VZjibmq2tACZMRlIWYM6H5DoKaY61auEXc0EnxKoCMVJjPEkA/fvWCmvRqmQl0toTIgR0I56dNadnisQqKIAA22IGsD1nz1qUu8CDKY7xGMkB4YsBpAC+KPM7RUdxPhhspmKcwMwaY01kAaAnaelLXCY1JMRHFbo0DwOk11O8NwdHRWzjVQTKvIMajlseddVaI/QyY4Nxcpby5iIMSCQT6kU/XtMAYJ05ymp880Zuus6zVHzx6E8qfXVKOCGIMAgh/EJ5ErEGtKNLLmvaZDpAafskr76zT08QUjcgkcwGAPzBPyrPbbxBpwOIMDS0hZZ+H43vG7p2sBwxKsmZSCBDBlIGhAGbyQQZANTAw4usHKMl1GnMmsnmCRo6kD1iNoqjX2CXUfXOVDMB+jmGg9SsMf1hS2J4iXYOCQ6/CeXoRzETToLNX4fiCLTO0+HYTmAKxGXmNSOXI034rbP4uyjVgJkc2mWI9TPzprwbFl8FbczLMs6jSHbnuRpEH+NPsNcd2y2ygeDlzglcwBIzRrGnKmyHyV+1Zw+GIF8G7d0JtrBVJEgNJAJjl9KksdxG4LXe4V1FqQGUW1DIfOQdP4iqTxHE3JJKjOWPeHNOpaWIEaGZ012qe4E//AA+LJ+Hu1H96Tl96adhKLiSPCOPY184t4oodP+Xa135m2Y/nRv8AevFojpfJvMt21DMVWA8rACpBHP3qH4Fdhm9B9D/OpHi7E4Zzr+ew/p8bTHn19qTW4kya41ihbZQ2zAqQcokAxsNfhI+XnVHxcSyT6fuNTn4RMRHcjmcx+FdsqbEax/XIVSLl65Jh9DygfeQauMqBqy4djOKEo1syVX4TuB9pJ8jrHnUzjcHYv6XFB6MNGX0Yax5HSstwXEDbcNOzGrDb7VNGvi5wx1PlnILD2IqXvuUiRvdg7bMYuuByI1JHMMp5+YPt1n+HcEt2lg3LhAAAIRZ0EdTy+6ojAdpAwGYCf7JIHsrT/mqQscXWfijnrp66iQPnUtXyUth03DLLbYi4NVMMFjwmY0AOvrRLPDrbuLV4B7ZZTMmJUHLMGQPEfeOVMuKkOouIdtypBEdZGlVi5jbgvkLciAIk7mQAoG5JYgadZMAEholo0HAWLFlb3e21JDt3eZVJZYAWOUSJqpdoz+SH6w+40e1xC45i5GgOoIOYbE9YkRO2+9MuNuTaP6w+41V2ZvZljx/ZiwcJnFtVYWg2bv2MnICT3bKQJ+yIpx+CqwUtXWRF1uQTmIPwLAiCCP4mqu3bW4VGH7jDwYtlwhzROXMDm+KNZ61c/wAFWuHu/wDd/wDAtaJpsTTotOIZ7ltlCgZ0IkmR4hzEa71mnGvwf4lAO6e01tBJLyhEROgmRoTqedajbSUAmNI036aVmPbfB4iw8Wb99VfM8LdYBFUASzE6CWOn8hSyqNW0Sudyg4nFWlCgp4tywJGuhmNiCdhoNBp1jcPbzMCrAQM0Gd1k7e1SGIw05jdLO5BLGZgkeGTudSDvReFYAu3dXQwtiWOhXNIiASNZ09prj1RUWXaSHNoh0R7txldtpBIyzIgbkTBGup+rp8IyyLuZ1JzDRlMj7WQxpzBn6QBx5S2wzWgSWBzFiSAMpkAN4Y6abU3ucZi8CRKHrrGm+29c6bfBPPA3/Fc2udYO2YkGNhMV1QpuP1P1oK17b9laTgrMcoUzpyOk6Calu0K5HGkCOnSuw/aVzp+L2zPJQwmNNpM0B47aPxYXUcxdYEHy8OldO5sRwvUfvwDMSAdR1A5e9PExeD3Nm6PIOCPqRRcmDbZsQvkQhH0M0WAfD4U4g3Lj3AgUFndgTqx0VQNSSZ9AKSF7SJkCY9PKaUuYXDwSt5iYMKbZ1PSQdK61gbZUH8YUMQJUqwg9J/fQBovZC73nDiJEozb67NmMAanR/OKKuPMeA+IbEdRsad/g+4Wbdi6uaczSIMg5rYEjQdKr3F1KElRvqwgk+bTGx567zVESFz3GKul7jdyzKsgHws2Zs5BOgmBp6771L43hbtbWzY7sWQcxJeWuNG7abD+G0AVR84NCrjyoCUrLfw/gFxX8Vyyojm/8qlOJ8LFvDse9tOA1gxbfMZDsTIjTQj9k1m+KvheQLH4Vj6nyqw8D4bet2GTOVFxg9wQNSBAnTTQ/1FD5EhLtpi8+IUDZUUbRqROo6xHyqv3LoECpftPYC4q4OmQfK2sVC2hLN/UCKKG2RpYMT+tNL5q1TiHB8DiLWU21tMohXQAMsDTb4h5GqDwvgZZ7qOVJtsBPigyCQRDDQjXXrUphZH2bhEEbijnENp4j/WtWQdnQBAy6wdrnKY/5vmageJ4Tu3ZdPD0zdJ5sadgmL2uNXV1nXrzFNcTfN0sznMSNyAOXlUa+Ip1afT5UxkvwK7F4LmMFW8OsabN06j3NTHHj+SH6w+41W+CXfy6+4+c/vqwcb/Nj9YfcaCXyQ1sA3EaNRp7jVWMRttrOwqc4FxK5aTKjEAtJEwJgbj2qCw58Q9T/AJad4G54YChp31jT3225a1jmdRB8GvdlOI3cQlxmygKSBAI1LEkknQ6EaA8vOqZ2u47dV7kNaZATo4GoTQhdtZI85AI2ptwPi1+ylxbZAQyWkTzjnsdeVQvad7bsgsrl3Ja42bdNYGygGSIFZvPdRsmthvw6w8BlQBZky2rcweYHIwY39aT4rjLp1ygpJBUwSJEE76HfUae1CLwtWzmZbkzEiDG+09fnTizjLCo7MoLsAckkxOwAPPTf+Fct720QV7imbUsVmYC5gW6SYkcuR0mozE3WZix8vosfWpXiPdnw24ksQOWhPh5md9/TSo7H4ZVYojFyCdYgEdYnT0murG0aIdYPh110DIpKmYMdDB+orqIuOv2wEW+wAAgAwBpMRXUfLxX5FTJFEtlO7UYsCeVkEzr0I6x6Ug/Z9JOuKHrhJ+ovU4ucLdEJ7wuB0kRPUEnT0J3o3DcDeuuEtm4WZoAViNSdgAfpWzk1sdUcaauxkeCWx/zb49cIR/8A1NCOCodr1z/8V/3MautvsBxQiRbuxvHfKD+z3m/lUXiuBYqwf+JN2wNSC4Zg0chrDfOlqfofbj7K63D1TMMzMQAQe6camdMvLbduug0qOu2LgP5t/wBk8xI9DHLepiw6M8O92IGoAExzIY+tTd2xbKl7YeJlyShbKijZSvwyZJBnrpVoydF17FY5FtAM6gwmhIGyx1pjxfD2mLKWWAdCGHsQR5Vn1zjKBhkAYQcqtaUyZ1LmQTtyGnTckqA3rhJQTCzlUAbeVDlSsrHj1yok+IYJkPhe24/teE/MaH5Cma4a8TANq2OsyfanCcPZIYJ8wCPedPnStjBRl8duVkiU0zHq2XXYb6b+tQpt8I2l00Y/1SokeCcLs2jnZw7/AGmYfQTVkXGWoMum2niG+m+vSqGcCQYAlvPKstEmBOo89oE7UW5hZLFviMEiF3LbQDoIg7c4p9x+g/jwutY+7V4wPirjKcwOXUbaIoOvrUZw62WuERE5hJ0GqnmdKVGEGpZWAA1IXYeU86UTHnDWLl1bYaXtqAwMQQ/TnpSU2wydOorksZxjWwglCWkfGNIWddYHvTDhV495dLxrk1BkaZuYnrVTvdoy5k2LU+9K4bj5BBGHtmPM/wAKLZzaUaElydoNU7tM/wCVuzpoP8gpNu1DAT+K2vmf9NM7narNM4Wz9f4U02w00RCGdQ0DpJqz9kuHC8ryCwDD9EN108QMVEt2iGv5C2Pc0svH3trmW2qTGZUcgidiwinYUSnEbQs4lcojVNwOZ10infFbrdwpeAZEwZGx61Wm7Q5zma0GbTxFzOm3KlMTx5nXxoCJEAsx660bhQvavaj1P+WpDh6SAQ3OI5/1rVfTHhpIspKrr4m2kefnU72PxhuOUgIAA3XXOo51nmfwJaJsPkQL9u9bWZ5G1cuH01VfnUbxhVUZmMMDoI1BBGq6RG3PmeYpxx9ipw6g6vecz0y27aD/APY1Nr/CbgjVCAdixG0bz1n99clJaW34/wCkN0V7FAvr7nnE6+tMr7HWf66VYMVwl1IkaGICmZJdQI9mNQeJQhoI59Oh5TXRBp8DTsbXLYB0M+fvypW2rMwC8zGpj50B9P6iutBspIOqwR771dFUSqcFU/FfAMkEZZ2Mb5hXVEri3611Z6J+ydMvZbXu5ATy+8RV9/Br2iwSA3b963aaYt2zuOrsQNZ2Enr5Vlg4jmzb+ABvXXb5UtfvrdSVPmRzrolKjpxw1J77+j0fc7b8PClvxuy0CYVwzfsjWsV7dccbHXDezFFiEXQxbHKJ3O5I5n0pj2E4dautijeDMLOGe4oDZZYMoAJ6a1cOJ9k8Kr4lQLhGGs2Mozjx4i+WCp8Pw6L56mpknaocaSafJl9nHC2BFtHMalkB5zH0oOIYzNbWQF8TtlQQNYAAHIfxrUf/AGe4YtcSbml21Yt6iXulc15iSvwKni0+ywmqb2r7NWbV3LhmZwXK280EtlMO0gCFBDR1iedO9yHErWLsG0yIt3ceIgMo8ROhmCQPSpzsuCc2u0bnXYDnTa1wK5cDuXzEOtpdJNy60AIpJ6kCfI9Ku1nsRZwz4rPiWIwdpHuuLYg3HBItIC2+UDXq4pTTaNumkoTUmRHG3yW0HUk/L+vpUIL5q9cQ7Id5cTDi6BefDHEtKwtvKAoRjMmSSJjTLMcqoCYW62SLbnvJyQjHPG+SB4ojl0p49lTF1UlOepcEnhe0pw6kAAydDGo01E9NtPWkW7RC+4LqfDqYgMYI0kjyqu4y5JywQQSDPUaEfOnHCLEOJ1nT2kE/dRKaJxY5NqkW97wYMuXWFmSIOY7VE9o7Z/EAAJ/K29APJ6krwUoy6AsMo8/TrFILiM1oWgPhaSfMSNPnWMHtf2d3Vtamvpf7KBkI0II9RH31JcOXQ1e7GAR1yuoYeYqu8b4P+LP4fzb6jyI3X6iP5VpLeJ5q2ZGYn4G9D91QmtTikSJnLzjeOcedMMRYNt3RjOUkT1HI+41pY1Q5iSWwQn6xB9N/3GjkSxHVW9zBI/xRS2HtKZBaNdPPQj7iaVuYa2d7n1FU2iljkyLtCIkGDt5+nWnNwyIHvTnibl2UsxYgCCTOm0DoIHKmoEqVGmszz22np5VSdoiUadB8HhC+bWAq5z6BgDA6+IVbeyGHBJYRIDCcjE6MkTlOu/t71U8BfNtmAg50KGehIaR5+GtE7EcB+Nu/UZXYFcxyuCqsGBUgxrz5jyrPLFuLRDVkd2pMX8Mk/Cmbmur3WGza7ItSmM7PvcBZWjU9YE8jA33qv9rMUDi7hBBVO7VcrSCqlToT8WpPv6Vcu9xGIM27Ysodc10gkjqAAAPrvXPlhL416Dtt8FUx/ZnEqZVs/PwtqDuN6ZYvh+MAzOmYaiSAx+e9a9wrgTFR3pjbxSAG01gb+fKhxnC7SfpNPQfxIrNSyrlIO1IwvEYG6o8VsgdSI0pBLdyDlRoI1gHbQ6/Stu/FUHM/MUNrhK3JIUkeYmecHSte7NLeP5BQkYR3XVTXVtd3s8pJ/JKf7v8A5aCp/k/Q9E/RkuGCFWbllAcDfQ7jQ7r5cqb4RIEn3PSnqPBItYdELafFdc76RLxPtSlrgeJumBauNPLIY+7613Ay2fgvt95+N9HSxb9ruIA/8NaNbUNdZ21W5jL+Ib/tYNBbUenehfnVR/BTgGtXMRbuLldbmEzKY0ym5djTTZa0PAYQAlmGlu2inrJJxN8eeYtbWhlpkZjGNpJJi4oNtT/9Tivyt9xPO3a1HkWFZ1xTFL476CM5GGwi9ADkLDrqIny86vnayzcfu8PbM37hZBB+F7njxF3pCgQOmQjnVMwllDcv4swMLw62bdoT8d8jKgHInNE+qmikLUx/2bw9u3ilUkdxwyy1+6eTXiCRPnMkelHAa5gsNbf87xTGd7c6m0HH02PpUPw97qcOVVUPf4jiUJzAsGQNoHH2GYjToxq3jGoeLm0q2+44ZhiwOUAqy2spAPJfHt1TyoaKjOhpiuJBsRxrEgiLVkYdD0k5I8vEh+dE4YctzgqA/DhcRd/btMZ+tVIXivAcVeJ8eLxok9QoDt/izfWrURk4vg7I2scMj0/IsP3Co0/v5Hr24/aoyS+VGZjr4zt5kmjPjyiKyiGMkeSzlk+ZM+wppH5Nz/bn6Gn+Iw03WULOQKgA5hVA29ZpaUPvSXGwpgb3eOt0/nF8LRzBBKnyOhBjyqw4C1zqC4Zwy6jvNq7lImTbYD4l2JEHnVn4YnhEgj1Ea9KGtjO73JXB26a9qsNnt2xzz/QK0/eKdtiUtrmdgoHMmqfxrtSHeVMKoIXqep+n0qZ3VIqNXbHCcGA3k1VuMODeuEHSQF88qhJ/w/WlsZxp2XRiJMAzyjWOm4186ZWLJuKMupXQjnB1Uj3JHyqcUZR3kPJJPg6JC+bEfT/zD5UvhsNnuZMyKCG8TmFWVgFjrGpH0pDFyCFWPCN/7UySOsaD+7Sl+6GEKpWYLazt+iunwz9w6VsQBisN3b5c6OQNCjZ1I8iPTaneL4eluxbud/be458VpCS1tCsyxIjMDoRy03pguHJ2pRcGf6/jRYi9dmcXgvxW4owqm5asNcuYi6oYl9hkHiIXXy22mh7N3TijcQ31IJtl0SFDfk8oJFw+OAoG3LXWk+zHBb6YLEOtt5um0qlGCNlViWZWO2poq8NxOgb8bE/bvgj28OvOobXhlJNeCI7V4XurlxVXKB3cDwx+bJ5E776GPpW/YCyltFad1BzMZ3E+g3rCeM4Al7SopNx0zBRLtJESX2KyPbX21Dhj4hraC9kzBVEAGPCI3J1NKfga5JTF8UJJjUf1qOc0ye5O4189adjCaagf170TufJfmf4VCoobpaJ2UfL79KsmFjKBkAAG0Uz4ThW1Z1C66CQdP3VJlOhpcgIlV+yPkK6lo6kT7CuooLIPDYHu9LVm0g/sADz5RR73ea/FHkn8qVu3APjvECNfEqAekeL2JqB4h2kwCGHuKWAnm5Plmg/fV7skDsLaz8Qxwmfylmf/ALF4fvrQLFqVHV2Nw+7SgP8Ag9kNYXw3tjaw2Nv3rYOS6yhREQmQgmORBIj1OnTV8B2kGKUJYnNcyKrDXIpU5mY8ioViJ3NxK2XAq8lZ7d49cPbu4pGPfXScPhY3yjS9e23ZgQPRetB/ueTh8Fw4sFSe9xJDDM15gCqZSDmUSQf1RTdXtYzihuMCMJw4FUH6Ltb2C/3lzE7QoncUz7MYsO+N4w4Zripd7lCNc5X9ASYCrCA6TmbSiyS6cK41hjiMSEKgYXOWUEwEtqBmIGnx5o/VqIudt7H+zr+LRGdRcS1BUJ3jGGbedNdZHWqbw62cPwTFXGk4jGuqkfp90GIJYb6nOfQikuN4L/3XgMHbdQzO968cywruCVDSR8IYD+75UNIqn6JTttx4Pg+G2xhrH/F5n7t1Li2HdVVkK5IaH+LzNOMRezdosZ/8rB3F9Itp/rqL7SXLD47h7LcX8WwgtL8SzlsnNtm0zd2B/epHA8QQcRx+LuXFAvWiiQZk3O7nbkAhpbBol6M5tt+Sb1X7jUtjMWbd64QxWTIKkgwQG3HLUVFvhGt2mzR8SgAGdgZPpTm0yXVUs4R0UIc0gMo+FgeoGh9BT5Jaa2Ypf41iBaZu/vCSoX8o4iTPXopHvUO/ELhMm5cLdS7E/OadcRYNCqfAs6x8THcxyGgA/nTRbYpBuJ3b7P8AEzMfMk/fTrDspULcB0nKREwdSp9/vpIL0oRPpQMUuqGI0gDQDoP41y5R/KuS2DzpzbsztB/dQISynlEUqlsTsakMFwZ7xhELnoik/dV24T+Dy6uVr57saEKnif0M6KdtfFUyklyNb8Ff4F2PxOJCsq5bZ2ZoGnULMnyMR51onCOxeFsGSvev1cqYjomXTyiTrvU/ib36IlTBiSTHSRTdbeYGWYyeUDSIiT6Vg5ORqopchnGsZoExpGgHLbf1/nS1oqo0kt1bX6bUgMOkaFvdifnNcbcaZm+n7xSUEinJsUKrvCg9QoB+cUJek/xc8n+6jrhLh2ZY/VP+oVdEBGfqYoEslzA03O8ExH8elJurhsoKyPKNeQEtvUnguHsdSI2II5jy1naok/CKXtj63oANztOm/wDX3UZlPWPupS3bCgbAeR39dKMVFWkQNiPX5j99DS4tz+j8jXUUB5uvC9c1cuR1ckD5sYpc9mr4AZ1yKdi2k+hIj61qGC/FVAZbVot/1BlLesxqamU4tbjUGI1MDbz11qu4GhmM8M7Nm/3y5wj2guUMYDE5tDEjl151IcH4VeNspbuZXHxosmAOvikMTyhV8zpVs4HicMMbjmuZQrva7rwEyIbNkgHqNutF4/hbF64rWhcRl1z9y4V1G6sd9hocvOhyYLbdFUu8CxYHhdWBkkgPCgfa8MT5CaiDg8SWyxyJlgFGUHVgWjSrjc4CGTM2NS3EknIwgcgj5UHv91ROIxeGtkqbr3U6K9xy07kvcfL+yBTVj1y9sq14XVMHQ6dOYkUFi1euGEDt+qJ+cDSpPEcUtD8zhrajkXJuH6mPvptcxl+8DJdlESFEKJ2lVECq2Frl7Cnhzr+dvJb6jPnf9lJ+pFFmyv8A1bp/tN3a/sqS3+IUb/Z7CM+W3OwY+I6wItqC5/ZqdTsu9vR7ZLNyuqyCJ0K5Cd4OpYegobSEm35Kxeu5zoqr5KJ+RMn602urWp8K7JI6t3wdBPht2jaCkZd2ZfGxB6kbDSofF9kH7w93ZcKdszIx9dIA9PrSWRcCcXyUALO1G/Fq0b/cMBM166ttj8KIDediNxCGB9ah8R2ZXOEsu1xzOndlSD0g6k+gp6rFwVW3hjypxbwTnkK0O3+DTEIBlyPIBJzEEHpBH3fSrdwDsHZshWvAXLnMH4FPkukx1PyFGpC3Mr4T2WvXwO7tMw2LRCjr4jp9avfDPwaWLSBsRcZjuchCIP7MkFm9dKvuIvhNNBpoNojkAJ/hRExaEamfKoc7LUPZFYDBBEjDtCjZIKg++mvUkTpTpbF8iCfedYmactjF5A+wrlxgP86yUTSxJcCeZU+1JvZA5U6/G+hFEfEE76+1UIaZQd4+etAqr5/upS9HQU3Lgc4pgO7eTmB84pvfOclbQYkaMw1C6bebRy+fIFnfLO2S0CzxMxog+0ZMHXQDmfIGJTh2CdAsqwHQuQep2+I8+fP1Mt+ECQXBYJlYSGESV2CkzJzAnfWZmfrUpakgFmjpBAHt19/lSyA7RI840HSCSTr99D3ca6BekfvpqNCbsDKOWx3I0+tJKpzGTI5eEyD+tJ5eVKORK67zyOv7gfWiq08mB03kfyPtNUISIX+v50NC+/xR5UFADJOF22BlEeSdSFMR+jt1G1NMX2bsmB3VvU+IARpHKBP3VOzrEAmlAfL68qmgKsvZuwphWZSNgHb56z86o3bzFXcLcW2l5yGXNqACNSIGgnrIrXymmgHSs+/CFwuyMt7F3mYxlRFtawDmyqVcAb7saceQZk96+1xvEWY+ZJPtTgcLuZczgW1G5eR/hALfSpvB33usLWCsKhJ+JmUsRPPZY8jm9atmB/BzmK3MZeNw6nKCSNN1DH4R5BR5Vo3RHJn/AAjhJxL93h7T32GpJItW1HUmZI9wfKrFf7M3bIHeIbI5sgYge9sN9WrW8Dw+3ZthLSBEGwA59T19TTp7E7k1Dk3wUlRmXAEsWiWFy0XJnObeVo6Zrkk8+fP0qwWMfZkS4bll7xSPSCDU3ieE2C0XESTsckk+p6x50h/uzhoM2wZ+zIgeUt61k4ts11Uhpw3i+EvXhatWVdhOZ1tqy29DGdwABtEamfepvE8KtNoJUj7LFdfbTnzpbh2Ct2kCW1CKogADT/186WfNIysoUSGBUknSRBnSPMGrpEDLh/B7dkeEMW/SZzmdufibn6AwOQp81rplDciRP7wT86GNDJyxJMe+tQ9/Hs7QshfWCT7bCgCWvYhU+I+1R1/iUzAgfP7qjcWxXQg+x+f30S2s9ekE8/agBx3gMyJO/P8AfRGuDyjypLKPblR1AjY/zpgCuUDejgx6egpCJ/r+ulJ5SOdADsSdiYrgh+VI96Y9K78ZPLT60wFMpNd+Kuxyp8R5mcqj7TR9BufmQ0xeNKLO5lVUTuzNlUTyBJGtWjhuENlMshmJlmAyyx35nQQANdgKBEbY4OLQmWLEiWk+JuugJHSNAB5VKWVPhz/ERv09p19fKnKzI+IiPKP48/pQs3T28zSSHYlijA2zbCI5zodTGm/tSYu51EkCRyIYfPang5SKauIHhGg6aT7aRvQIQeywDm1lkn9I+GdNIHWd9d6NfJVZOWf7WgnlPvRgCphQMuugEeKaOylgZjb5b6eYoGJJfSN184PPnXUyTKgC5FEcso569TXVO46P/9k="/>
          <p:cNvSpPr>
            <a:spLocks noChangeAspect="1" noChangeArrowheads="1"/>
          </p:cNvSpPr>
          <p:nvPr/>
        </p:nvSpPr>
        <p:spPr bwMode="auto">
          <a:xfrm>
            <a:off x="155575" y="-1790700"/>
            <a:ext cx="43910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4" name="Picture 10" descr="https://encrypted-tbn2.gstatic.com/images?q=tbn:ANd9GcSHjNO-rk9CB6cbN6b396OspfufU5b5hMgFLBE0f7cGQz0OI9bcl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429000"/>
            <a:ext cx="838200" cy="628650"/>
          </a:xfrm>
          <a:prstGeom prst="rect">
            <a:avLst/>
          </a:prstGeom>
          <a:noFill/>
        </p:spPr>
      </p:pic>
      <p:sp>
        <p:nvSpPr>
          <p:cNvPr id="11276" name="AutoShape 12" descr="data:image/jpeg;base64,/9j/4AAQSkZJRgABAQAAAQABAAD/2wCEAAkGBxQTEhUUExQWFRQXFhcYGBgUFRcYFxgUFBcXGBcWFRUYHSggGBolHhQUIjEhJSkrLi4uGB8zODMsNygtLisBCgoKDg0OGhAQGSwkICQsLCwsLCwsLCwsLiwsLCwsLCwsLCwsLCwsLCwsLCwsLCwsLCwsLCwsLCwsLCwsLCwsLP/AABEIAO8A0wMBIgACEQEDEQH/xAAcAAABBQEBAQAAAAAAAAAAAAAAAgMEBQYHAQj/xAA6EAABAwIDBgQDBwQCAwEAAAABAAIRAyEEMUEFBhJRYXEigZHwE6GxBzJCUsHR8RQzYuEVI4KSwiT/xAAaAQEAAwEBAQAAAAAAAAAAAAAAAQIDBAUG/8QALBEAAgIBAwMDAwMFAAAAAAAAAAECEQMEEiETMUEFIlEUofCBkbEyUlNhcf/aAAwDAQACEQMRAD8A7ihCEAIQhACEIQAhCEAIQhACEIQAhCjbSxraNJ9V5hrGlx7AZDqckBJQuNbV+0XEOxDnUX8NISGNLQc2tHE7m6Q4ibCUlu/ONcA01YtwkhjOIkmeI2sYgWj1XN9VC65MXnidnQuLbR3nxT3A/HqNgzDXcItGYbEiw+fNGF2ri5kV6swYJe4jxXNjZPqVdJFfqF8HaULj1bfrGtcPG3ha5pjhb4g0NBBMTBiTr4jEWi83d+0YHw4uxLrOYyA1oH4hMmTyClamF0+C6zRbOioSKVQOaHNILSAQRkQbghLXQaghCEAIQhACEIQAhCEAIQhACEIQAhCEAIQhACiYvaVKn954BmIFz5gZKr3s20cOwNb994dBn7oEXjndc/xG03Em8kySeZOZXJn1SxuvJVs6pgdo06s8DrjMGJjnHJZT7Vq5/pqdIZ1KosNWsBJ7+LgWN/qOIDiEwQQeJzS0/wCJaQRkPkrDEbTNUsdU8RYwMaTJIA7m5NpOZXO9fFxplJbmqoyFfZ/BcXv6dvldWOE2eXDKDIEn19VoqeKBsbjlpHKMlKcWuIiAdbgA9hMaKuOeOTMXhaKKls8C8SeZH6KYKMA++tlbigNP9L11CLiy61FeDOjF4rCOm4iedgSZ59lWvo8P8SPmtnjsDb371VNi8AdBP+vosMmIq0WG7O+9WgWsqu+JSJ8RdxOc1oAtTvbLLLsur4DHU6zA+k9r2m0tM3GYPIrgdfDkaR3IWh3J3oOEfwVD/wDnJJcAySHn8QIuchOdgow6hwe2fY2xZWuGdjQk03hwBGRAI7FKXpHWCEIQAhCEAIQhACEIQAhCEAIQhACEIQHM9/8AFH+qLSD4WtjqI4iR5k+iqNjbIq4t5FJvhBhz3WYOk5k9AOWS6Jt+mKrxQpgCrVbFSoAOJlAZ+LO8wB1VxgcGyjTbTptDWNEAD3c9V5z0fUytyfH5wSjGD7PJMuxBjk2nHoS4/RTMVuJS4R8Ko9rh+fxB3fKPL0WuQt/osFVt/kWzlmO2BiaBvT4m/mp+Md4zHoFWnFEkXuPIiOy7KoO0dkUa/wDcptcfzRDh2cLrlyenf45foydxzjCbXc0+Lxt65jsf0WgZDgC0yDqEjaO5DgSaL2kflqWPk5tj5hVA2di8OSfhPjXhh7SBz4frZZQlmwcTi2v3MZ40+xbVKXRV+KpGLDRLo7cYR4w5p7SPXP5KSzEMf91w7ZH0N11Q1GOfZnPLHJGWxmDJ/AZvof2VTXwrm/hOhy+a2eMpHMT6LPY5nP8A2s82NdzJqjT/AGc7xEn+nq1BEf8AVxTxEySW8RzzEDvC6GuAtqupVG1GQHMcHNJAIkGQSF3TZmLFWjTqAgh7GulsxJF4m+fNbaPLuTg/B1YJ2qJSEIXabghCEAIQhACEIQAhCEAIQhAQ9r4s0qNSoBJawkCJl0WtreFi6W+TqQph546jpLm3NrxwwLGfd5W6xeFZVY6nUaHMcIIPL9D1XEd7dhVMDi2w4mmYNF5GQafumPxN/YrHLuXKN8KjL2s7BsHBOa01Kv8Aeqnif/iPws8h85VooWxceK9CnVH4miejsnD1lSn1WjMgdyAtIpJcGLTToWhVlbeHDNMGswk6NPEfRspjE7yU2khrXvsTxAAMt/kT9Ap3I0WDI+0WXSFlnbzVXAllFoH5nvt8gCfJQH7zYsEmKPDB/C+TB6OMDuq9RG60OV/H7m4Que1ftCe0gGnScMjwudIPa6mYH7R6Dh/2U307xmHRHPJFkiyZen6iKvaaLam79CvJeyHfnZZ3mdfOVldo7m1WSaRFUDT7r/IZH1C2Gz9sUa/9qo1xiYmHRz4TeOqnLDLpMWXlrn5RyNOLpo5NTxD6buE8TSDdjpH/ALNMKZUqtqNNhMXabz1B9ldB2hsulWEVGB1oBjxDs7MLEba3Yq0PHSJqUxe1qje4GY6geS4ZYM2n5j7omcsakZTaOFFy23TT62XRfs6xxqYXhcHTTcWy4gyMxFshMQVjmsbVHJ8ZzPF5c1pPs8w7mOrTkQ2YOoLo8PmbrXStOalHsznhFwyUbZCEL0zqBCEIAQhCAEIQgBCF4SgPUmpUDRLiAOZMBZvbG9YaSygA92ryYpiev4vJQMNhKz3fErVeNxyz4Wjo2QI8lVyOmGmk1uk6X3NHW2uIPw2l50/C31I/RZfefCVsWz4dT4bWXLYaSWvH3SHT3BsLFXtNpaND2EfqlVnCFST45NscYwfCs51ue8vDqFXjhk+EPc0BwMGQ0icluGYZkNcIbF7WvGsZ3Oqxe99A4bF08TTEMqHx9HgQT5t+h5rT0sUCxpB8Lhbn70WUWoqjocrFVtm03ODi0EgQJvrOaec1rZtyjl/ChP2lIzyPsKBjcYTImex9Aqqe58Gkd0qTYna23wyQwA9SfCs47aTqrjx1WhpEWDo8rz8vJT8VsdzxxOB4bkwM40z98lFw2y3z/ZAGjnOcBpaAIB8gplZ6eDoxX+/z5ENBDHBgAnMiQSB3N1GrbMDhxF/CerLfstjh8E4tHEBYR5IqbNHVvZTsNFqopmEp0HggBwaRcO+64EZQ/Rajdz7Q6tIiniwarPzgeNo5mLVG9c+6Z2jsV+YPF5X5ws3icCeIm7Tr+vQqPdF8FsmHDqY+5I7zgcbTrMFSk8PYci0yP9HopC4Lu7tytgqnHT8TD9+nfheBrH4SOf6LtmxdrU8TSbVpGWnMatOrXDQrohPcfM63RS08vlfJnt6dgBs4iiIIu9oyP+YA15+vex3UwwDXVBm4gdgBP/0r5Rdn4UUw5oEN4iW9jBjyMhZxwqE90fP8nA1dMlIQhbkghCEAIQhACELxxQCK1UNaXOIDQJJOgXON5d4/jOg1AzDiwZfiqH81T/H/AB7G6jb873/Ef8Ki7wtdBI1PMk2j9ljsP4i2/inrcHIk6Wk9VlOfhHuaH0911Jmu2fjWTxNZJ0Lh4uhhuXmR2V3S2wAPE2OUE38ys9sbDTr6c+f1V5RwrRmJKJG2aGO6F/8AOvBIDBw85JKVU3gHCTE6SJieVpvbSR1Un4TSACLfXvzTxyA0GQClxswrH/b9zNbRxpxNIsdRqAOIg6y0zIBsIgiLr3ZuFrMY2nwEtBddzgDEWgjroY1yWma1PClkqdJByxrtH7szdHZlQvPDSJZNy6pwmJz4QDb30Tx2LVIIaWtJN3ENcf8Ax8Ii3NaKiINk8Kd+6RxRXYq8+18JFVgNnOaIqn4jvzRFuymf8c0Dwtgchp5KeWhecUBXUUjB5pN2iv8AgQvDRsYUt+t1GrUjEhSXU2yE9jdZjmM1R7QwjTI10PPoVeV3g91WYqFDR2YptdjF7ToFhLhIMxrIJEggjTPupO5W8DsLXFx8J5h7dIvDhyI/0l7ddw/5dJzbyde38KhxjxAMDUeQ/XK6w/pfB6EorNi2yXc+iaVQOAcDIIkHoUpc/wDsq28alM4d58TLsnPg5eS6AupO1Z8nnxPFNwfgEIQpMgQhCAEIQgPCVjPtI3g/p6Hw2H/sqW7NWxqPgEnRcJ382oauKfqB4RrCrN0ju9PwdXMr7Ip2xADpvdxGZJyA9D09JUxlaHS0QSbDQR05WVXTcASQSeZI5j5aqVgXAuHE7hB1iYjXquZM+s28Gt2JWgATNs+fM/JaDD1JE6D3Cw+z8V4nNmALA5jO4HlKutn7SmmGzcn6LWMjg1GJ3ZpqdaUsVVTtxHI6fon8LXkwr2cjx+S3pu5qVVryellXMKDiPWffmhk4Wy3puF07SfJAVdQxGZTnxs1NmLgyfUfGRTfxbFRBXvKRVxAzQqsZIqVUwcVAIFxqoGJxcZewoNXFjnb3/tVbN4YrJGKrQbKBXq8VhE9e37lM4rFWuf55qg2pjDFuut/JVbOzHhb7FfjsXJdNrEdeWYGYvmqx7RrYXmTOeRjSxHol4rE8TiYvNxnJyJ87nuo9YTJm/XMxy5rBs9RL2lxujth2HxDH6B4Dj0NvSJ9F9A0qgcA4XBAI7FfMFKqRMEwc/Iz9V3v7Pdp/GwbJMuZ4T20+X0W+F+D5/wBWxcqa/wCGnQhC2PFBCEIAXhXq8cgKrePFfDoPPQr59xlYl3EZ8TnFvbU+sLs+/wBiYouA/KfmuGYqeLPpbp3WWZnvekwqLY/iGloAIAloNtRkD53TeIaWwDYwD5ESFHe4zc+qcr3bxzPi4YOcRIPQLnZ7kZVRJo19T7Cn4XGEEdLdtVSCpICebX1PP1ROi7pmzwu0g5tyPcZqfg8cGunMLC0cSQpdDHOI8/NabzknhXg6A7aTS6xt9O6fpVuM2juuf0toGYm0q2wu0TwG89uuiKZjLTNLg2NDECbpFXF2kH1+SyI2iRJB+fkmHbV4p4ZEjU63+SdRFPpXZrztAk6eSXhcVxSJ8liP+VI18h77L2htMiYOeclOoiz0ro1eKxEEwcvWFHp1OK3LJUdPaI4hY369UrG43gjhdci4vLSDaU3BYn2PcbjSZbkZiToZt5Kv2e34j3MNpyOgIyz0UCviy4yTeZjmSM58k0MZwEOHSev7LNys61DbHjuN413C8gmYkEi8mSk0XS4DiAk55gCdfUpFavxXdF+l4TVaRwkkGQCOgFuE8svooLN8HrRL+HIgkGb3/nVdX+yHEQ17CfvX8x7K5E4+Ixl1zXTfs0fwuaeo+f8AK3xdzyvUecTOuBepISlufOAhCEAJFQpabqoDAb9VJJHRchx7CDGkn9D+q6xvu08Xr9FzLadGbgZZrHIfQenyqJVMIkcWWsJl4hPup2PRNOFp5QPVYHq7j1hsemhShW9ConEvWVLoFMn0nkiE8yrGef1JUSi5vATJ45y0juncHUbxeMGOmahk70TnlrQIPiIuP06pzD4qLdz56BVTqmZ9wlMdbP3yVSVLjkua2JDgQLRy/bum6OL4YdaxGZ/RV7a1hym/bkm3vkx8ghF8UTMVig97iYztySqGKM5cWWfJQOITcxpon8PX+G7ise4n5ITupUiU2uTM2i/YJp9QxGufqmK+LlxP5tB+yRRdKBSHS/33CQ99iOR/T/SRVJB8vqmCb9LfRSHIe53EEZ8r2jkkcDvuusM/Kx/QLx45eqcqPc48RN4+WSskZSkLbSsSNI8wuk7jUuGD1Hv5rB7OpzmLRF+YOa6Vuoy7QNSFviXJ5uun7aOmBKSQlLY+fBCEIASHpa8cgMJvvh9Vy3abSCQu1b2YXiZPkuQ7coQ4qk0etosnFGdOqhvcFMrCCoNYXWDR6sZkaoV5SdmvH3JSG2MayooOZKpvLSCNDK8qViT1KaqHhMHMJJdqoolSJlJOscLwo9HERIGtj2SgY6KtE7yQXWsYSKRb4uImwt3TPxbJnjulDeSHvuE9TeOf8qNxRE2Xtj75JRO8kAtn1TjAOEmRINhr3VY+pGqW6qbJQcyc0F0kaCfIdNUwHT0SWPJHlfsl09FNBzJbsPwkA948tU7QoSUNkm+akUM1dIxc2WGzqNwukbpYfxN7hYPZNCSF1PdPCxfkPmVvBHmaufBpwlLwL1XPKBCEIAXhXqEBC2lQ46bh0XKN5sFBJXYisRvds25OhujVo6NPPbI41jKZBVfXZNwtPtbBQSs/WprFo9iM7Kh7bpNR0mTclTatJQyFSjS7PaccXimOi8LZIA1QEllIuMKCrlQ410CENckXHkl/ElRRO89JTbSZSj8kgOulE7x99MxEpVNpAn2U2HdV6080obwcEPaddEkEyI0uneEm5OZShuHaL+GeogqRRZJ6KPQpSeytGU+I2t9FKQcqPWtVjh6QLrZKLRaVb7Mw8lXSM5SLzYeElwXUti4fgpjqsjuzgJLbe+a3rGwIW67Hk6mduhQXqAhDlBCEIAQhCA8Kr9r4XjYeYVgUgqUSnRyHbmAgmyx2Pwt12LejZv4gLH5Fc52jhokQqyR6WHJaMjiKVx2CgYmjBMXV9Xw94VdiaUGFk0dSkVICHU7TI7KVUpE3KYqMhUotdjD5XgEpxx0SmBCo2AUpmtpOhSwElohAPNpZDXkkOFzzSpIMlKPPmlEo9w9ME8gnvhDQyEhjE8wJRKZIw1MKXTbZNUrqxw1BWA7g8MZ8vkVptlYG4EKvweGy6/RbrdnZnEZIsM/2WkUc+bJtRoNgYLgZOp+itgkNSwtGeTJ27FIQhQQCEIQAhC8QAUhyUSm3lSCNimBzS12RXOd5NmGm48tDzXRK71S7Ua2o0td/HZS1Zrim4s5LjqVyq3F0tc1qNuYEsJ1HNZ2s5ZM9OElJWipqUSo9akrOqPQJhzLqhoV7qI5JsU1NfTv+yQW8googZa2y9+En+BKaz0SgMcCcdTFoEFPtHa6cDBr8uaEkdlKdVIpUh+ydZhyfcKS2nYQIQukGHpq4w9MGAAouEp62sr/Y+CL3QB56AdVKRWclFWyz2DswvcLeZ0C6Fg6IY0Nb/J5qp2ZRbTaGt8zzKtKT1vFUeTmyObJrCnQmKZTwKMwFIQhQAQhCA8XhXq8KA8KaqFOlNvCkFdiiqPGOWgxFNU+Lw6ksjK7UuCDcLFbSw5BsuiYzCSs9j9mzoqyVm+PI49jEVH3SA8QrnGbL6Ksq4EjKQsmjsjnXkjjL3mlNYIv5QQkmi4cvokOY7l8wqmvUg/ItjPfRLYOqaBP5SvQ48ioJ3x+R5zOs+qUxlx+/uE0CeRTjQT+H5oT1IryS2Rz98rpbSmqdB5VlgtnFSkystRFdiVs7D8RByC2GzQGgAKp2fgiFf4XDraKo4c2Vz7llh6is8O5V+HoqzoU1c5mTKRUgJik1PhQUFhepIXqgHqEIQAvF6hAJhJIS14QpAw9iiVsPKsSEgtQFDXwSrcRs7otW6kmX4cKSbMRiNkA6Kur7BB0XQH4QJh+BCUiymc2rbuKLU3aK6a7ABNu2cFG1FuozmB3bK9G7ZXS/+NC9GzQo2InqM5zT3bKl0d3ei3zdmhPM2eE2ojqMxdDYIGissPsgDRahmBCfZhAppEObKOhs+NFPo4NWbcOE62kpK2RKWHUqnTToYlgKCDxrUsBAC9UEAvV4vUAIQhAf/9k="/>
          <p:cNvSpPr>
            <a:spLocks noChangeAspect="1" noChangeArrowheads="1"/>
          </p:cNvSpPr>
          <p:nvPr/>
        </p:nvSpPr>
        <p:spPr bwMode="auto">
          <a:xfrm>
            <a:off x="155575" y="-1790700"/>
            <a:ext cx="33051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8" name="AutoShape 14" descr="data:image/jpeg;base64,/9j/4AAQSkZJRgABAQAAAQABAAD/2wCEAAkGBxQTEhUUExQWFRQXFhcYGBgUFRcYFxgUFBcXGBcWFRUYHSggGBolHhQUIjEhJSkrLi4uGB8zODMsNygtLisBCgoKDg0OGhAQGSwkICQsLCwsLCwsLCwsLiwsLCwsLCwsLCwsLCwsLCwsLCwsLCwsLCwsLCwsLCwsLCwsLCwsLP/AABEIAO8A0wMBIgACEQEDEQH/xAAcAAABBQEBAQAAAAAAAAAAAAAAAgMEBQYHAQj/xAA6EAABAwIDBgQDBwQCAwEAAAABAAIRAyEEMUEFBhJRYXEigZHwE6GxBzJCUsHR8RQzYuEVI4KSwiT/xAAaAQEAAwEBAQAAAAAAAAAAAAAAAQIDBAUG/8QALBEAAgIBAwMDAwMFAAAAAAAAAAECEQMEEiETMUEFIlEUofCBkbEyUlNhcf/aAAwDAQACEQMRAD8A7ihCEAIQhACEIQAhCEAIQhACEIQAhCjbSxraNJ9V5hrGlx7AZDqckBJQuNbV+0XEOxDnUX8NISGNLQc2tHE7m6Q4ibCUlu/ONcA01YtwkhjOIkmeI2sYgWj1XN9VC65MXnidnQuLbR3nxT3A/HqNgzDXcItGYbEiw+fNGF2ri5kV6swYJe4jxXNjZPqVdJFfqF8HaULj1bfrGtcPG3ha5pjhb4g0NBBMTBiTr4jEWi83d+0YHw4uxLrOYyA1oH4hMmTyClamF0+C6zRbOioSKVQOaHNILSAQRkQbghLXQaghCEAIQhACEIQAhCEAIQhACEIQAhCEAIQhACiYvaVKn954BmIFz5gZKr3s20cOwNb994dBn7oEXjndc/xG03Em8kySeZOZXJn1SxuvJVs6pgdo06s8DrjMGJjnHJZT7Vq5/pqdIZ1KosNWsBJ7+LgWN/qOIDiEwQQeJzS0/wCJaQRkPkrDEbTNUsdU8RYwMaTJIA7m5NpOZXO9fFxplJbmqoyFfZ/BcXv6dvldWOE2eXDKDIEn19VoqeKBsbjlpHKMlKcWuIiAdbgA9hMaKuOeOTMXhaKKls8C8SeZH6KYKMA++tlbigNP9L11CLiy61FeDOjF4rCOm4iedgSZ59lWvo8P8SPmtnjsDb371VNi8AdBP+vosMmIq0WG7O+9WgWsqu+JSJ8RdxOc1oAtTvbLLLsur4DHU6zA+k9r2m0tM3GYPIrgdfDkaR3IWh3J3oOEfwVD/wDnJJcAySHn8QIuchOdgow6hwe2fY2xZWuGdjQk03hwBGRAI7FKXpHWCEIQAhCEAIQhACEIQAhCEAIQhACEIQHM9/8AFH+qLSD4WtjqI4iR5k+iqNjbIq4t5FJvhBhz3WYOk5k9AOWS6Jt+mKrxQpgCrVbFSoAOJlAZ+LO8wB1VxgcGyjTbTptDWNEAD3c9V5z0fUytyfH5wSjGD7PJMuxBjk2nHoS4/RTMVuJS4R8Ko9rh+fxB3fKPL0WuQt/osFVt/kWzlmO2BiaBvT4m/mp+Md4zHoFWnFEkXuPIiOy7KoO0dkUa/wDcptcfzRDh2cLrlyenf45foydxzjCbXc0+Lxt65jsf0WgZDgC0yDqEjaO5DgSaL2kflqWPk5tj5hVA2di8OSfhPjXhh7SBz4frZZQlmwcTi2v3MZ40+xbVKXRV+KpGLDRLo7cYR4w5p7SPXP5KSzEMf91w7ZH0N11Q1GOfZnPLHJGWxmDJ/AZvof2VTXwrm/hOhy+a2eMpHMT6LPY5nP8A2s82NdzJqjT/AGc7xEn+nq1BEf8AVxTxEySW8RzzEDvC6GuAtqupVG1GQHMcHNJAIkGQSF3TZmLFWjTqAgh7GulsxJF4m+fNbaPLuTg/B1YJ2qJSEIXabghCEAIQhACEIQAhCEAIQhAQ9r4s0qNSoBJawkCJl0WtreFi6W+TqQph546jpLm3NrxwwLGfd5W6xeFZVY6nUaHMcIIPL9D1XEd7dhVMDi2w4mmYNF5GQafumPxN/YrHLuXKN8KjL2s7BsHBOa01Kv8Aeqnif/iPws8h85VooWxceK9CnVH4miejsnD1lSn1WjMgdyAtIpJcGLTToWhVlbeHDNMGswk6NPEfRspjE7yU2khrXvsTxAAMt/kT9Ap3I0WDI+0WXSFlnbzVXAllFoH5nvt8gCfJQH7zYsEmKPDB/C+TB6OMDuq9RG60OV/H7m4Que1ftCe0gGnScMjwudIPa6mYH7R6Dh/2U307xmHRHPJFkiyZen6iKvaaLam79CvJeyHfnZZ3mdfOVldo7m1WSaRFUDT7r/IZH1C2Gz9sUa/9qo1xiYmHRz4TeOqnLDLpMWXlrn5RyNOLpo5NTxD6buE8TSDdjpH/ALNMKZUqtqNNhMXabz1B9ldB2hsulWEVGB1oBjxDs7MLEba3Yq0PHSJqUxe1qje4GY6geS4ZYM2n5j7omcsakZTaOFFy23TT62XRfs6xxqYXhcHTTcWy4gyMxFshMQVjmsbVHJ8ZzPF5c1pPs8w7mOrTkQ2YOoLo8PmbrXStOalHsznhFwyUbZCEL0zqBCEIAQhCAEIQgBCF4SgPUmpUDRLiAOZMBZvbG9YaSygA92ryYpiev4vJQMNhKz3fErVeNxyz4Wjo2QI8lVyOmGmk1uk6X3NHW2uIPw2l50/C31I/RZfefCVsWz4dT4bWXLYaSWvH3SHT3BsLFXtNpaND2EfqlVnCFST45NscYwfCs51ue8vDqFXjhk+EPc0BwMGQ0icluGYZkNcIbF7WvGsZ3Oqxe99A4bF08TTEMqHx9HgQT5t+h5rT0sUCxpB8Lhbn70WUWoqjocrFVtm03ODi0EgQJvrOaec1rZtyjl/ChP2lIzyPsKBjcYTImex9Aqqe58Gkd0qTYna23wyQwA9SfCs47aTqrjx1WhpEWDo8rz8vJT8VsdzxxOB4bkwM40z98lFw2y3z/ZAGjnOcBpaAIB8gplZ6eDoxX+/z5ENBDHBgAnMiQSB3N1GrbMDhxF/CerLfstjh8E4tHEBYR5IqbNHVvZTsNFqopmEp0HggBwaRcO+64EZQ/Rajdz7Q6tIiniwarPzgeNo5mLVG9c+6Z2jsV+YPF5X5ws3icCeIm7Tr+vQqPdF8FsmHDqY+5I7zgcbTrMFSk8PYci0yP9HopC4Lu7tytgqnHT8TD9+nfheBrH4SOf6LtmxdrU8TSbVpGWnMatOrXDQrohPcfM63RS08vlfJnt6dgBs4iiIIu9oyP+YA15+vex3UwwDXVBm4gdgBP/0r5Rdn4UUw5oEN4iW9jBjyMhZxwqE90fP8nA1dMlIQhbkghCEAIQhACELxxQCK1UNaXOIDQJJOgXON5d4/jOg1AzDiwZfiqH81T/H/AB7G6jb873/Ef8Ki7wtdBI1PMk2j9ljsP4i2/inrcHIk6Wk9VlOfhHuaH0911Jmu2fjWTxNZJ0Lh4uhhuXmR2V3S2wAPE2OUE38ys9sbDTr6c+f1V5RwrRmJKJG2aGO6F/8AOvBIDBw85JKVU3gHCTE6SJieVpvbSR1Un4TSACLfXvzTxyA0GQClxswrH/b9zNbRxpxNIsdRqAOIg6y0zIBsIgiLr3ZuFrMY2nwEtBddzgDEWgjroY1yWma1PClkqdJByxrtH7szdHZlQvPDSJZNy6pwmJz4QDb30Tx2LVIIaWtJN3ENcf8Ax8Ii3NaKiINk8Kd+6RxRXYq8+18JFVgNnOaIqn4jvzRFuymf8c0Dwtgchp5KeWhecUBXUUjB5pN2iv8AgQvDRsYUt+t1GrUjEhSXU2yE9jdZjmM1R7QwjTI10PPoVeV3g91WYqFDR2YptdjF7ToFhLhIMxrIJEggjTPupO5W8DsLXFx8J5h7dIvDhyI/0l7ddw/5dJzbyde38KhxjxAMDUeQ/XK6w/pfB6EorNi2yXc+iaVQOAcDIIkHoUpc/wDsq28alM4d58TLsnPg5eS6AupO1Z8nnxPFNwfgEIQpMgQhCAEIQgPCVjPtI3g/p6Hw2H/sqW7NWxqPgEnRcJ382oauKfqB4RrCrN0ju9PwdXMr7Ip2xADpvdxGZJyA9D09JUxlaHS0QSbDQR05WVXTcASQSeZI5j5aqVgXAuHE7hB1iYjXquZM+s28Gt2JWgATNs+fM/JaDD1JE6D3Cw+z8V4nNmALA5jO4HlKutn7SmmGzcn6LWMjg1GJ3ZpqdaUsVVTtxHI6fon8LXkwr2cjx+S3pu5qVVryellXMKDiPWffmhk4Wy3puF07SfJAVdQxGZTnxs1NmLgyfUfGRTfxbFRBXvKRVxAzQqsZIqVUwcVAIFxqoGJxcZewoNXFjnb3/tVbN4YrJGKrQbKBXq8VhE9e37lM4rFWuf55qg2pjDFuut/JVbOzHhb7FfjsXJdNrEdeWYGYvmqx7RrYXmTOeRjSxHol4rE8TiYvNxnJyJ87nuo9YTJm/XMxy5rBs9RL2lxujth2HxDH6B4Dj0NvSJ9F9A0qgcA4XBAI7FfMFKqRMEwc/Iz9V3v7Pdp/GwbJMuZ4T20+X0W+F+D5/wBWxcqa/wCGnQhC2PFBCEIAXhXq8cgKrePFfDoPPQr59xlYl3EZ8TnFvbU+sLs+/wBiYouA/KfmuGYqeLPpbp3WWZnvekwqLY/iGloAIAloNtRkD53TeIaWwDYwD5ESFHe4zc+qcr3bxzPi4YOcRIPQLnZ7kZVRJo19T7Cn4XGEEdLdtVSCpICebX1PP1ROi7pmzwu0g5tyPcZqfg8cGunMLC0cSQpdDHOI8/NabzknhXg6A7aTS6xt9O6fpVuM2juuf0toGYm0q2wu0TwG89uuiKZjLTNLg2NDECbpFXF2kH1+SyI2iRJB+fkmHbV4p4ZEjU63+SdRFPpXZrztAk6eSXhcVxSJ8liP+VI18h77L2htMiYOeclOoiz0ro1eKxEEwcvWFHp1OK3LJUdPaI4hY369UrG43gjhdci4vLSDaU3BYn2PcbjSZbkZiToZt5Kv2e34j3MNpyOgIyz0UCviy4yTeZjmSM58k0MZwEOHSev7LNys61DbHjuN413C8gmYkEi8mSk0XS4DiAk55gCdfUpFavxXdF+l4TVaRwkkGQCOgFuE8svooLN8HrRL+HIgkGb3/nVdX+yHEQ17CfvX8x7K5E4+Ixl1zXTfs0fwuaeo+f8AK3xdzyvUecTOuBepISlufOAhCEAJFQpabqoDAb9VJJHRchx7CDGkn9D+q6xvu08Xr9FzLadGbgZZrHIfQenyqJVMIkcWWsJl4hPup2PRNOFp5QPVYHq7j1hsemhShW9ConEvWVLoFMn0nkiE8yrGef1JUSi5vATJ45y0juncHUbxeMGOmahk70TnlrQIPiIuP06pzD4qLdz56BVTqmZ9wlMdbP3yVSVLjkua2JDgQLRy/bum6OL4YdaxGZ/RV7a1hym/bkm3vkx8ghF8UTMVig97iYztySqGKM5cWWfJQOITcxpon8PX+G7ise4n5ITupUiU2uTM2i/YJp9QxGufqmK+LlxP5tB+yRRdKBSHS/33CQ99iOR/T/SRVJB8vqmCb9LfRSHIe53EEZ8r2jkkcDvuusM/Kx/QLx45eqcqPc48RN4+WSskZSkLbSsSNI8wuk7jUuGD1Hv5rB7OpzmLRF+YOa6Vuoy7QNSFviXJ5uun7aOmBKSQlLY+fBCEIASHpa8cgMJvvh9Vy3abSCQu1b2YXiZPkuQ7coQ4qk0etosnFGdOqhvcFMrCCoNYXWDR6sZkaoV5SdmvH3JSG2MayooOZKpvLSCNDK8qViT1KaqHhMHMJJdqoolSJlJOscLwo9HERIGtj2SgY6KtE7yQXWsYSKRb4uImwt3TPxbJnjulDeSHvuE9TeOf8qNxRE2Xtj75JRO8kAtn1TjAOEmRINhr3VY+pGqW6qbJQcyc0F0kaCfIdNUwHT0SWPJHlfsl09FNBzJbsPwkA948tU7QoSUNkm+akUM1dIxc2WGzqNwukbpYfxN7hYPZNCSF1PdPCxfkPmVvBHmaufBpwlLwL1XPKBCEIAXhXqEBC2lQ46bh0XKN5sFBJXYisRvds25OhujVo6NPPbI41jKZBVfXZNwtPtbBQSs/WprFo9iM7Kh7bpNR0mTclTatJQyFSjS7PaccXimOi8LZIA1QEllIuMKCrlQ410CENckXHkl/ElRRO89JTbSZSj8kgOulE7x99MxEpVNpAn2U2HdV6080obwcEPaddEkEyI0uneEm5OZShuHaL+GeogqRRZJ6KPQpSeytGU+I2t9FKQcqPWtVjh6QLrZKLRaVb7Mw8lXSM5SLzYeElwXUti4fgpjqsjuzgJLbe+a3rGwIW67Hk6mduhQXqAhDlBCEIAQhCA8Kr9r4XjYeYVgUgqUSnRyHbmAgmyx2Pwt12LejZv4gLH5Fc52jhokQqyR6WHJaMjiKVx2CgYmjBMXV9Xw94VdiaUGFk0dSkVICHU7TI7KVUpE3KYqMhUotdjD5XgEpxx0SmBCo2AUpmtpOhSwElohAPNpZDXkkOFzzSpIMlKPPmlEo9w9ME8gnvhDQyEhjE8wJRKZIw1MKXTbZNUrqxw1BWA7g8MZ8vkVptlYG4EKvweGy6/RbrdnZnEZIsM/2WkUc+bJtRoNgYLgZOp+itgkNSwtGeTJ27FIQhQQCEIQAhC8QAUhyUSm3lSCNimBzS12RXOd5NmGm48tDzXRK71S7Ua2o0td/HZS1Zrim4s5LjqVyq3F0tc1qNuYEsJ1HNZ2s5ZM9OElJWipqUSo9akrOqPQJhzLqhoV7qI5JsU1NfTv+yQW8googZa2y9+En+BKaz0SgMcCcdTFoEFPtHa6cDBr8uaEkdlKdVIpUh+ydZhyfcKS2nYQIQukGHpq4w9MGAAouEp62sr/Y+CL3QB56AdVKRWclFWyz2DswvcLeZ0C6Fg6IY0Nb/J5qp2ZRbTaGt8zzKtKT1vFUeTmyObJrCnQmKZTwKMwFIQhQAQhCA8XhXq8KA8KaqFOlNvCkFdiiqPGOWgxFNU+Lw6ksjK7UuCDcLFbSw5BsuiYzCSs9j9mzoqyVm+PI49jEVH3SA8QrnGbL6Ksq4EjKQsmjsjnXkjjL3mlNYIv5QQkmi4cvokOY7l8wqmvUg/ItjPfRLYOqaBP5SvQ48ioJ3x+R5zOs+qUxlx+/uE0CeRTjQT+H5oT1IryS2Rz98rpbSmqdB5VlgtnFSkystRFdiVs7D8RByC2GzQGgAKp2fgiFf4XDraKo4c2Vz7llh6is8O5V+HoqzoU1c5mTKRUgJik1PhQUFhepIXqgHqEIQAvF6hAJhJIS14QpAw9iiVsPKsSEgtQFDXwSrcRs7otW6kmX4cKSbMRiNkA6Kur7BB0XQH4QJh+BCUiymc2rbuKLU3aK6a7ABNu2cFG1FuozmB3bK9G7ZXS/+NC9GzQo2InqM5zT3bKl0d3ei3zdmhPM2eE2ojqMxdDYIGissPsgDRahmBCfZhAppEObKOhs+NFPo4NWbcOE62kpK2RKWHUqnTToYlgKCDxrUsBAC9UEAvV4vUAIQhAf/9k="/>
          <p:cNvSpPr>
            <a:spLocks noChangeAspect="1" noChangeArrowheads="1"/>
          </p:cNvSpPr>
          <p:nvPr/>
        </p:nvSpPr>
        <p:spPr bwMode="auto">
          <a:xfrm>
            <a:off x="155575" y="-1790700"/>
            <a:ext cx="33051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80" name="Picture 16" descr="https://encrypted-tbn0.gstatic.com/images?q=tbn:ANd9GcSNKLOFPQ2lijhnm9hlzpii7s1zklT3XT1cdCluvK7AbVxQPHa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5715000"/>
            <a:ext cx="881063" cy="881063"/>
          </a:xfrm>
          <a:prstGeom prst="rect">
            <a:avLst/>
          </a:prstGeom>
          <a:noFill/>
        </p:spPr>
      </p:pic>
      <p:pic>
        <p:nvPicPr>
          <p:cNvPr id="11282" name="Picture 18" descr="http://www.horticultura.cat/imatges/productes/pera_ercolini_0.jpg"/>
          <p:cNvPicPr>
            <a:picLocks noChangeAspect="1" noChangeArrowheads="1"/>
          </p:cNvPicPr>
          <p:nvPr/>
        </p:nvPicPr>
        <p:blipFill>
          <a:blip r:embed="rId7" cstate="print"/>
          <a:srcRect l="28235" r="31429"/>
          <a:stretch>
            <a:fillRect/>
          </a:stretch>
        </p:blipFill>
        <p:spPr bwMode="auto">
          <a:xfrm>
            <a:off x="2971800" y="3733800"/>
            <a:ext cx="762000" cy="1060450"/>
          </a:xfrm>
          <a:prstGeom prst="rect">
            <a:avLst/>
          </a:prstGeom>
          <a:noFill/>
        </p:spPr>
      </p:pic>
      <p:sp>
        <p:nvSpPr>
          <p:cNvPr id="11284" name="AutoShape 20" descr="data:image/jpeg;base64,/9j/4AAQSkZJRgABAQAAAQABAAD/2wCEAAkGBhQQEBUUEBQUFBQVFRUUFRUVFBQUFBUVFRcVFBQVGBUYHCYeGBkjGRYWHy8gIycpLCwsFR4xNTAqNSYrLCkBCQoKDgwOGg8PGiwcHCQsLCwpKSktLCwpLCkpLCksKSwpLCksKSksLCwsLCksLCwsKSkpLCwpKSkpLCkpLCwsLP/AABEIAP8AxQMBIgACEQEDEQH/xAAcAAACAgMBAQAAAAAAAAAAAAAAAgQFAQMGBwj/xABGEAABAwEEBgYIAQsDBAMAAAABAAIRAwQSITEFBkFRYXETIjKBkaEHFEJyscHR8FIjM0NTYoKSorLh8RWT0hYkc4M0Y8P/xAAZAQEBAQEBAQAAAAAAAAAAAAAAAQIDBAX/xAAlEQEBAAIBAwQDAAMAAAAAAAAAAQIRAxIhMQQTQVEUYXEiMkL/2gAMAwEAAhEDEQA/AKJCaEQvtvGVEJoRCBYRCaEQgVEJoRCBYRCaEQgWEQmhEIFhEJoRCBYRCaEIFhEJoRCBYRCaEQgWEQmhEIFhEJoRCBYWVmFhA0IhNCIUCwiE0IhAsIhMAtrbPvWMs8cfNWY2+GiEQpQpDcnDV576rH4jpOKoUIhTYWbgOwLP5c+j2v2gwiFNNnG5IbHuPiuuPqcL+mbx2IsIhbX0SMwkhd5Ze8Y1osIhNCIVCwiE0IhAsIhNCIQLCITQiECwiE0IhAsITQhA0IhNCIWQsLLWyswtzWRzXPk5Oibaxx3WWMhMshZIXzrbe9emTRUALMLKwpQEwGCAE4QACYBZAWQECwsCxh/Dknhb7H2ua1Mrj3iWbV1o0a9gmJG8bOY2KKu0s9NaLdq42riyGP8A5TzGzmF6uP1Pxk5Zcf05KEQpFrsT6LrtRpafIjeDtC0r2S78ORYRCeEQiEhEJ4RCBIRCeEQgWEJoWEDwiE0IhQbLLTkkxgwF57sGzzcWjvSNVhYxFktB2l1BncS9x/oCr2rw82W8tfTvhOzY1MEgWwLg6MALMJoQAoMAJgsrKigBMGoUmjYaj+wx7vdaSPIK6EUhPTdBB3FWDNX6xzaG+89jfImVt/0IAxUrU24TgHO4Z4CU3BY0GYKdQopLCKQaOs5wAxdAa3DMnPDDfsWNEaVbaHVbjS1rHBrZzII7RGySDgsba0kWvRjKzLlRsjZvB3g7CuH05q8+yuk9amT1X/J24/Fek02LbUsjXtLXgOa4QQcQQu3Hy3D+OeWMyeOhZhX2s+qzrK6+yXUScDmWE+y75H550QX0ccplNx5rNdqxCITQswtISEQnhEIEhCeEIGhYITwghZVZWSlOj7Qd1az/AP6D5qpaui1ds5rWa10gcej6QNjtFuIM7wQ0fvlc4wrw8n+9ejHxG1q2NCRq201zqiEgqwYgz94qRdQ5qyrdYXUoPTCpM4BpaARzIKli3UG9mzzxe9x8gY8lWBOE0u1oNOuH5tlNnusaD4gBJW0vWfnUKgJpV6Ym0qyTUqNa5ziC4CL2fDvyXSUNBMfTDqb3EdI0tBghjSS0swAPaIzkiI2LlWOiCMxj35q4GkbtOBUdTFS858AkMv4vJIBIaSLzXezedOF1YzjWKLpnWJtAmnQFN7my66XNaOkBBALBi9ognDMtxwgusNWaID5a68KtCm+cpLTBMb+t4yvObRQ9XrRUkEQ5pBJkHrNc1wkEHPNdrqNrBRtL2dCyo2OkY68GhhJF83YJIxbN0jeucu267umxSGtSsC3NC6MNdazNqNLXgOa4QQciCvL9ZtXHWOphJpPm47dvYeI8x3r1gMUXSejGWik6nUHVcM9rTscOIK68XJcL+mMseqPGgswpOkdHPs9V1Kpm057HDY4cCFoAX0ZdvNosIhPCIQJCE8IQNCITwiFBaan23obbTJ7Lyabt0PwE/vXfBVum9H+r2mpT2NcbvuHFnkR4JMsRmMRz2K41mqesj1hnsBgcLpGD8XEE9oNqlzZ2X2ry807yu3H40oQVvZko7HLfTXF0bmpgEoKYLIzdWQ1MAmuqjWWrBK2EYLNkshquDW7YyxzMADeScAFUSNH2N1SS1pcGiYG04YSYwxE8xvSGs9rpcHNdnjgR4fJdPpCoLHR9XpR0jx1zu4chJ5kk7VyVqJvQTJGBMzjiTj3rEu61ZqNrNVKVvvkC7UaAQQSA7Ey0gYQeSnaJoUbPUs7aFLoXtqFtZm0uddYHEnPAnlEc7DUZuNU8Gj4qZrhY4ptrsAFRjm9beBJbPJwCzZpZXStat7Gqq0HpoV5Y9vR1mYPpn+pu9v15E27QqjMIITQs3UHJ696C6aj0rB+UpAni6nm4d3aHfvXnLF7g5q8j1j0T6taXsA6h67PddkO4yO5evgz/AOXHknyrYWYTAIhelyJCymhCB4RCeEQsq1lqvdWrWHTZ6mLXzcBMdZwh9OdgeMtzmtKpYRkZGBGIO5ZynVNLLq7adI2A0KpYcQMWuiLzT2XfUbCCNiSm5dNpe7a7KKxIa9k3jsFSJc07m1ALw3PBHtLlWOXj/rumNTQtdN0raFFOxy2FaQmBQO1pcQBiTkuk1apspMfXJBbSlrf2qkYvjgDA5nauV0m/o29HGNSWvM9kRIpiNpxnlCLBWuU+jabtMQboywywWcr2WRZWu3El1R3becOH+FWStNPSIrtFRvZcAWg4QNx47+Ke+rjNRL3dtqLQ/J1Hb3AeA/ur3S9kFWg9p2jwIxlRdVLJcsrAc3AvP72I8oVzUZLSN4I8lL3aiotWhvWaVKqx3R12sYWVBnN0dV29sz48wduhdOF7jRtDejtDc27Hj8TDtB3fYlaCdNBo/CXN/hc4DyhZ0xoNlpaA6Wvbiyo3B7DnIO7h/lSJViAswuf0bpt9F4oW6Gvyp1hhTqjZjsd94beihKEcFx3pG0beosrAY03XT7r/AKOA/iXaEKt1gsnS2WszfTdHMC83zAWsMtZSpZuaeQNTQsUlshfQeYkITwhA0IhPCIWdhIRCeEQmwpc645gcWtqQHwAZAMxBU3S2iTUAqNIe4ib4EdM0Zvj2arfbbti8NoESFM0bpE0jBksJBcAYIIye07HD+y48mG+88umOWu1UTSQpNJ0q90loproc2CHAuBbgHDa5o2Ee0zZyypq+jnsxHWG8ZjmFxdGHBSKJ6MBx7R7A3D8f08dygC0kxhPw71sfVLiSTiVdGzVKQeCHCQfvNQ6ujH5NqwDvZecORvAE8we9TKblsLkuMptDs1iFJgY3JojHPn3qXYabXVGhxABcJJIaI3ScB3rLGF7g1oJJwAGJK6mnqDeogl92rmREs5b+/wAlPCutsVoY4ANwMYNOBjeBtHESFMavMLRo22WLIONMGer+Upc7vsnjAKsNG+kB7YFRsjgSfibw7y7ks9K7dloZt0VG7qrvMNP1VkFz1h1hotN97gxtYBzZmJBcHAmMNmavqFobUEsc1w3tIcPELI12/R9Ouw06rbzT4g7wdh4qiZa62jjdrXq1lybViX0hsDxtHH/C6YIc0EEESDgQcQQdibTRaFdtRocwhzSJBBkEIc2VQV9DVbI41LDi04vszj1TvNM+yeH+FYaL0/TtDSRLXs7dN+D2RnI3cVdfRt5G1kEjcSPDBbIWG4knfj44p4XveYsLCeEIHhEJoRCypYRCaFmECQiE8IhBvstuNOm9sXwRLWk3YqAG65rs2md2xR9X9IuDYqtyMXr1/OT2t8cTK2U6c4ZzhG+QcIGJ5BZ0OQ94YXANdg+Sx2DTPjhE54rz8mO7bHXG9lw/RNGuL0YnJzMD9D3qFW1Od+jeD7wI8xK5PQ+srqbr1A9U4voPJMby12bm/wAw2yBj32g9aKNq6rTdqZGm49bu/EOXgFyxz26XFQv1frMIDw0A+0XC5yvZDvhWdk1Jqu7b2NHDrGPgutYFqGjg3Gk51Lg2LnfTMt8IPFa6k0zojV+nZ+wJd+M5925W4CrG1azM2Mqjex1x38D8P5lsGmqY/OX6f/kpuaP4wC3zUVZNCg23Vyz18alJs/iHVd4tie9SLPbqdTsPY73XNd8CpQCg5HTep4NNlOm54awuhxYap63Wg3BIEzjCpLBqxVpVQ4WijTgiSXPYY29VzRPJelymASXSaQqV0/m608C5tQeJ63mtlSq9jS51xwAJJF5uAxOHW+KevQp5vaz94N+arq1rsTcHGzzuaGOPg0EoOL1j1xfaepSmnS249Z/vEZDgoVG0GrTJqOg0WXWObhVeXm61jnbWht7uELfT1WqPqPFNlQsk3HCmWg/hk1LsDxUa1w0NphjWuZIe4ODi9xzlwwgZADDPNejGTxHK7+URrVmE0LMLqwSEJ4WEDwiE0IhQLCITQiECwiE8LEINVoY51NzG1H070S6mbroGbb2YB2wQuY0doimyt1m1adwuPSMquwcxpLSDAwvAYwF1o+vwVLpANNY0yOtVdcaA1hLnOhsTEzjmVw5MJbt1wysc4KLKZxezgb2A3Ywo9srMeWuD2XmntNey9vG3MK+0h6JfV2E3S66YJqAtBicWOeA0tw3gmcBC16D9GD7Y0y7oqLTMu7JdGF1mE558V5OnTvtZ6B9JVagAK3/cU94I6UDn7Xf4r0PQWuFltgApVRe/Vu6r/wCE590rybWf0Y07PTv0HuLm4nITvLS3JJoTVtlezNf0j+lBIc4xg4Hs4YxEYknNbw6r2ndnLU8vemLa07l43o3TOkLJ1Q6pUY3KbtdhGwXXEPbHBw5K+sfpcDDFqoFp3sJb/JVAH85W/HlPPh6FV0dSqYvp03cXMaT4kLX/AKDQ2Mu+657P6XBc/ZPSdYH51ujO6oxw/maC3zVxZ9bbG/s2qzn/AN1MHwJTcXSWNCUt9X/fr/8ANH/T9E5h596tWPkXpf8AqGzDE2igP/dS/wCSiWnXuw0gS+1UcPwu6Q+DJU2mlgzV+zj9BTJ3locf5pU2lRawdVrWjgA0eS4m0+lei7Cx0a1oP4iOhpd734+S5vSGl7XbHf8Ac1GtpbLPSkMJ/wDsccag4HDgtSXJLZHU6z64hwNKyuzwdVacI2tYds/i8N45JrUzaaaF6McZjOzhbssIhPCIWkJCE8IQNCITQiFFLCITQiECwiE0IhBinF4X5DdsZxtjiuh1b1epV6nrTqb2hpiiHlt8XZv1ZaSMZgCcLvERRWWyGrUaxubjHIbT3CT3L0yy2cMa1jRAADQOA+4XHldONFr6LpkG82cADLnHE9/JUektXrOb35IQ27EF4jIkYHcumqnDm74Yj4BVdt/SfeTWrz2O0rz/AFg1VoQ+417MA4XatUQMJgXo2FcJo62PsFqNO+TRe8Xg7rEA5OB2GCPBet6UpyR+00j78V5XrfYsWu5sPNuI+fgpjemrZuO4ISvYCIIkbjiFU6p6T6eziT16fUd3dk94+BVzC929vJZpWWnVyz1JvUm47Wi6fJRqeqFBrQ38pAyBqOjwGCvIRCnTj9L1X7Ug1Qs34D/G/wCq2WfVizsdebSE5YkuHgSQreEQnTj9HVftrDFm6nhELSFhEJoRCBYRCaEQgWEJoQgaEQmhEKBYRCaEQgWFgp4WaFnNR7WNzcQB9e7NB0Opthi9WIJPZZgTzPeYHcV1PS4GGuwEDIY953wkslnFJjWt7LRHh88/FbowA7z8T5wvNld13k1Giq8yBdOAO1vADbzVZaHk9J1T7W0bo38Fa1O0eQHxPzVa8drm/wCJWK0otJEw03TgT+HaOfBcVrPYrzKogzhUblmMTt97xXd2xs0/A/fiue0pSxaeYPxWK2841X0n6vaodgyp1TOAE9k9x+a9HIXmGmrH0dRwHsuw904jyXe6t6S9Ys7XHtN6ruYyPeIPivVx3cefknfaxhEJoRC6uZYRCaEQgWEQmhEIFhEJoRCBYRCaEQgWEJoQg8sp6dtdMAiu+JGBdfx3GZn4LfU11tRwNQNO4MYD8FS3nCDkN6zUh2eBM8D5rx9Veu4ReU9erUMbzXDjTb8oUql6Raw7dOm4DaA5vzIXP2HRT6hIpMfUMQQxjnkDk0FDaXRucC0tORBkERsgnAq9dnyntx1dD0lD9JRj3X/Jw+a9J9HFUWqmbTcc1sljL0YxF9wjZPV7ivEdH2M16rabAC57g0YYY5k8BnyC+ktA2EUbNSpsAa1rA1ojG6NpxzOZ95WZ2s3CRZ7uOP35JtvIf3PyWprTJ6x3ZN79n3CrKmkX3nBpwkgYN5blKqxmSeZ8sPkq9pnxPmSplJhgS47zltxOxaLHTGEyZbPwnIcVBUOEsI/Z+SoreyaZO7FS9bPSBYbGXUH9IKjS2Qyi6Bke0YBwIyJXJV/SfYnEQaoEY/kx8Lymo1NqfWyx4sfscC08xiPInwUTU7SHQ17jj1anVPB3snxw71Z2zXyxvdm4twwNOceWKrLbpGk8F1MRJlpuXdo4YLphdMZR38Ihea2rWm0sfHTOg4twac+7YZ8Eh1ttQ/SnvDPot3kkc/br02EQvNm66WkH84DlgWMjyCsqHpDfPWpsInG6SDG2JMSk5cU6K7aEQqCy682d/bv0/ebeHi2VbUdL0HiW1aZHvtHkcQtzKVnVSYRCj/6rR/XUv9xn1WTpSj+upf7jPqruGm+EQtTbfSOVWmeT2fVOLQw+2z+Jv1TaGhZS9M38Tf4h9VlB5Y+G3ScxJiQROG3mFfan6l/6hUc+HdHTMvukC+84tptdGEwSTsAymFWmoJheweiYNNhF2JFSpeiJvEiJ/cDfEr5fDydd0+tzcXtze9up0NoptCk2nSYyk0AdVggcZPtHicSvJPTnSYLXQLY6Q0jf3kB0MJjb2u5ema3ayULBT6WtUuuGLabSOkqfsgbGk5u2cyvErVb6uk7S5zgDVrPuNA9nGGNHACPBd+TOYx5+LjudXfok1c6R7q7xgZYzkPzjvg3vK9mDox3fJVGrWhhZaIYBF0BoyyGZMbS4kq3IyH3h/eF0jne7FR91hO4ef+VT06eO3zVnbmlzYAJk4xAwHMjgoVOyFrgSwjHOWnjkDwUonudA7lpomLvh/KfmAmrHqnkfgky7iPiB8ER4t6YqIL7STBdeYRvEdCCeE3vIryIMXs/pab/8r3qXxpLyOlRlduLHcZyukrRVhcKxY8QWtyzzhX7HQLuwZcFW6v2Yiq4mT1M+8DFWNQdd3NZuOsl3uHqUr7Y2jERnG0fP91aaFkbejEzv27di30HwUvSdE8hsiRLSMwNkHxB5LlyT5bw+ksWFgE9GMCBAiTuwPWUM2NhJzG4AHDfPFSLBoe02yuKNIdZ4Lsw0XQBLzGTRAxPmVaayat+oVGUXVzWe6i2o7GQLzngXScY6s9642am9um5VaNVKps3rF0iiTHSXmkDrXOyDIxwxG1V3qD9mO6Ny6CyPvWGoHSWtqYAyYno58YHgtTbDWfRdWZTcaTCA6pHUaTAAnfiPEJcrE1HOOJBgg7u/cs9MMpVoXYzOJzx7ktNrdoGUZeeCTlW8aG2nlekDfnmNy3f6ec2FtQRPVMnvbmFIp2ZpmSIlbPVmAgtMEbQccVfdjOlW4ja0T3oVvUp3sy0+80E+KFfdhpAGi3wevjyPPdmrDRrqtnN5lV7JkHo31GF34QSIyxWwWgRH9lrdUkRjGcGPDuXzvfybukO3U3VRL6hc89pziXFxwgyTMYHxXTap6Ys9jtIrup1HEUwIlmFR2D3jLq3cAM8VRtqNGz5pzagNkfuqznySX9vVB6XbP+pr4f8Aj/5IPpeswP5mv4M7/a4ryttqGefMj4BIbWNo++ULf5XInTi9YZ6XbMcejrcvyfH9tZq+lWzkj8lWwn9Xy/FzXkd+dnEQs065A+v+PJT8rNNR6xU9J9nIIFOrkcfycf1JHek+hiOjq7f1fd7S8pdVc7AxPgtT3Hb3RtPcr+Vmf4uo160tTtorClINQsIvADs3DjBP4Y71wNDV+oCZLO539lbmof2vvaCjpTudG+T9FvH1vJj40zccb5StWos/SiqQQ9gbAxye12PgVFtNAl7iwAtnDrCYW5tf4HbtKR9U7vCJUvreTK7umpjjI0dA/wDD5p6tJzmiRBGRmcDmPgfFb21yOtieBSuvHhtxMHxUvqs7NVdSd4stG6yVLPUY+nF+m11MFw9h4EjA5zMHcVU6SfVtNd1aq4FzomQYAbgAAMAAPvFM1juPmpDQ7aOf3Cz7+ZNJFlYBYqrC9oe5wLR1sRDcsI2b1Lraz1Do9liAaGNm+4SDU6zqgaccBegnfESFUub+yROWaHjq5E8iU9/JUL1b9ry+hWPVjv8AJSXN33seKXpADj9+Cz7mS9TWKLvxeRWXU3+yRxBw+RW2jtgjHeecp354eMxy++Ce5TaO2rUHsMd+8cPIIW88f6oQr7tCvdGHduPwTBoABM8cviUraE4i9AwPWlP0BzAJAMTgvMz0gN5cIWHOLZED7+Sx0JzGAyB79yU2eSZJ/wAJ2XRhWgGSI4RMciECs0D+6T1QDP7+qw2yA7/JXsaY9anIJ22p07CPA/BIbNskyOXisdAZjfEJ2OmnfVdIut++5ZDzug/exDbI4ZxO7+6drD3cxKl0nSUNMTn5eUoDhP1lbhTOWe6UlwjYB4KHSHVBOLcOJhYLthn44JgOXhv2pqdA5jLuRdNdw4QcPkjx3YHBOWJm0pxnARs7lo01CuRs4DErLLW7h4nwhbrg+5WXUwd2JVXV+2ptp7t2ayaoJz7sx5hY9VAG/wAU7KQLc929UmyVADOHLHL5wtXQkYjhO3MbZClMpTtz54lMaOOW7HCY+5VXp2hmybRHy8s0dH44hS2tAGEcZbux3pvVJ88cFdr0obWxtKFNbYJ2nyQovS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28956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86" name="Picture 22" descr="https://encrypted-tbn2.gstatic.com/images?q=tbn:ANd9GcQquIX9X5sE0NxnFMBJOp9Ci-tMbDI-ZJb7BRbECCwo3Hh2cOYZ"/>
          <p:cNvPicPr>
            <a:picLocks noChangeAspect="1" noChangeArrowheads="1"/>
          </p:cNvPicPr>
          <p:nvPr/>
        </p:nvPicPr>
        <p:blipFill>
          <a:blip r:embed="rId8" cstate="print"/>
          <a:srcRect r="19588"/>
          <a:stretch>
            <a:fillRect/>
          </a:stretch>
        </p:blipFill>
        <p:spPr bwMode="auto">
          <a:xfrm>
            <a:off x="4114800" y="5410200"/>
            <a:ext cx="663804" cy="619125"/>
          </a:xfrm>
          <a:prstGeom prst="rect">
            <a:avLst/>
          </a:prstGeom>
          <a:noFill/>
        </p:spPr>
      </p:pic>
      <p:pic>
        <p:nvPicPr>
          <p:cNvPr id="23" name="Picture 22" descr="https://encrypted-tbn2.gstatic.com/images?q=tbn:ANd9GcQquIX9X5sE0NxnFMBJOp9Ci-tMbDI-ZJb7BRbECCwo3Hh2cOYZ"/>
          <p:cNvPicPr>
            <a:picLocks noChangeAspect="1" noChangeArrowheads="1"/>
          </p:cNvPicPr>
          <p:nvPr/>
        </p:nvPicPr>
        <p:blipFill>
          <a:blip r:embed="rId8" cstate="print"/>
          <a:srcRect r="19588"/>
          <a:stretch>
            <a:fillRect/>
          </a:stretch>
        </p:blipFill>
        <p:spPr bwMode="auto">
          <a:xfrm>
            <a:off x="7162800" y="6019800"/>
            <a:ext cx="663804" cy="619125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0" y="1240810"/>
            <a:ext cx="9144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Trans-national : </a:t>
            </a:r>
          </a:p>
          <a:p>
            <a:r>
              <a:rPr lang="en-US" sz="3200" dirty="0" smtClean="0"/>
              <a:t>mostly bilateral…seldom multi-lateral</a:t>
            </a:r>
          </a:p>
          <a:p>
            <a:r>
              <a:rPr lang="en-US" sz="3200" dirty="0" smtClean="0"/>
              <a:t>variable and adaptive geometry </a:t>
            </a:r>
            <a:r>
              <a:rPr lang="en-US" sz="2800" dirty="0" smtClean="0"/>
              <a:t>(no political blocks anymore...)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24"/>
          <p:cNvGrpSpPr>
            <a:grpSpLocks/>
          </p:cNvGrpSpPr>
          <p:nvPr/>
        </p:nvGrpSpPr>
        <p:grpSpPr bwMode="auto">
          <a:xfrm>
            <a:off x="3124200" y="2047875"/>
            <a:ext cx="3200400" cy="3667125"/>
            <a:chOff x="3276600" y="914400"/>
            <a:chExt cx="3200400" cy="3667125"/>
          </a:xfrm>
        </p:grpSpPr>
        <p:grpSp>
          <p:nvGrpSpPr>
            <p:cNvPr id="5" name="Gruppo 8"/>
            <p:cNvGrpSpPr>
              <a:grpSpLocks/>
            </p:cNvGrpSpPr>
            <p:nvPr/>
          </p:nvGrpSpPr>
          <p:grpSpPr bwMode="auto">
            <a:xfrm>
              <a:off x="3276600" y="1828800"/>
              <a:ext cx="3048000" cy="2752725"/>
              <a:chOff x="2819400" y="4105275"/>
              <a:chExt cx="3048000" cy="2752725"/>
            </a:xfrm>
          </p:grpSpPr>
          <p:pic>
            <p:nvPicPr>
              <p:cNvPr id="9" name="Picture 8" descr="http://www.joeplog.com/wp-content/uploads/2011/07/imbuto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819400" y="4105275"/>
                <a:ext cx="3048000" cy="2752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CasellaDiTesto 7"/>
              <p:cNvSpPr txBox="1">
                <a:spLocks noChangeArrowheads="1"/>
              </p:cNvSpPr>
              <p:nvPr/>
            </p:nvSpPr>
            <p:spPr bwMode="auto">
              <a:xfrm>
                <a:off x="3282317" y="4766846"/>
                <a:ext cx="1765933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/>
                  <a:t>CONSULTATION</a:t>
                </a:r>
              </a:p>
            </p:txBody>
          </p:sp>
        </p:grpSp>
        <p:pic>
          <p:nvPicPr>
            <p:cNvPr id="6" name="Picture 11" descr="http://icons.iconarchive.com/icons/treetog/junior/256/document-scroll-ico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52800" y="1219200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7" descr="http://anvil-project.net/upgraded_site/wordpress/wp-content/uploads/2013/02/Seventh_Framework_Programme_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14800" y="914400"/>
              <a:ext cx="1066800" cy="86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9" descr="http://img.timeinc.net/time/photoessays/2008/50_inventions/inv_facebook_spies.jpg"/>
            <p:cNvPicPr>
              <a:picLocks noChangeAspect="1" noChangeArrowheads="1"/>
            </p:cNvPicPr>
            <p:nvPr/>
          </p:nvPicPr>
          <p:blipFill>
            <a:blip r:embed="rId5" cstate="print"/>
            <a:srcRect t="25000" b="30000"/>
            <a:stretch>
              <a:fillRect/>
            </a:stretch>
          </p:blipFill>
          <p:spPr bwMode="auto">
            <a:xfrm>
              <a:off x="5105400" y="1297745"/>
              <a:ext cx="1371600" cy="759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uppo 12"/>
          <p:cNvGrpSpPr>
            <a:grpSpLocks/>
          </p:cNvGrpSpPr>
          <p:nvPr/>
        </p:nvGrpSpPr>
        <p:grpSpPr bwMode="auto">
          <a:xfrm>
            <a:off x="5715000" y="3571875"/>
            <a:ext cx="1524000" cy="1600200"/>
            <a:chOff x="914400" y="2514600"/>
            <a:chExt cx="1524000" cy="1600200"/>
          </a:xfrm>
        </p:grpSpPr>
        <p:pic>
          <p:nvPicPr>
            <p:cNvPr id="12" name="Picture 113" descr="OminoBianco-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76400" y="3276600"/>
              <a:ext cx="601663" cy="81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30" descr="OminoRosso-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1981200" y="2843142"/>
              <a:ext cx="457200" cy="662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52" descr="OminoBlu-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14400" y="2819400"/>
              <a:ext cx="506412" cy="65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53" descr="OminoVerde-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509713" y="2514600"/>
              <a:ext cx="471487" cy="570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9" descr="OminoGiallo-3 copia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143000" y="3375025"/>
              <a:ext cx="536434" cy="739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CasellaDiTesto 25"/>
          <p:cNvSpPr txBox="1">
            <a:spLocks noChangeArrowheads="1"/>
          </p:cNvSpPr>
          <p:nvPr/>
        </p:nvSpPr>
        <p:spPr bwMode="auto">
          <a:xfrm>
            <a:off x="6710363" y="3190875"/>
            <a:ext cx="2497137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ADVISORY GROUPS </a:t>
            </a:r>
          </a:p>
          <a:p>
            <a:pPr algn="ctr"/>
            <a:r>
              <a:rPr lang="en-US"/>
              <a:t>(selected individuals)</a:t>
            </a:r>
          </a:p>
        </p:txBody>
      </p:sp>
      <p:sp>
        <p:nvSpPr>
          <p:cNvPr id="18" name="CasellaDiTesto 26"/>
          <p:cNvSpPr txBox="1">
            <a:spLocks noChangeArrowheads="1"/>
          </p:cNvSpPr>
          <p:nvPr/>
        </p:nvSpPr>
        <p:spPr bwMode="auto">
          <a:xfrm>
            <a:off x="7315200" y="4029075"/>
            <a:ext cx="17113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Tech Platforms</a:t>
            </a:r>
          </a:p>
        </p:txBody>
      </p:sp>
      <p:sp>
        <p:nvSpPr>
          <p:cNvPr id="19" name="CasellaDiTesto 27"/>
          <p:cNvSpPr txBox="1">
            <a:spLocks noChangeArrowheads="1"/>
          </p:cNvSpPr>
          <p:nvPr/>
        </p:nvSpPr>
        <p:spPr bwMode="auto">
          <a:xfrm>
            <a:off x="4953000" y="5105400"/>
            <a:ext cx="18510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ERANETS, JPIs</a:t>
            </a:r>
          </a:p>
        </p:txBody>
      </p:sp>
      <p:sp>
        <p:nvSpPr>
          <p:cNvPr id="20" name="CasellaDiTesto 28"/>
          <p:cNvSpPr txBox="1">
            <a:spLocks noChangeArrowheads="1"/>
          </p:cNvSpPr>
          <p:nvPr/>
        </p:nvSpPr>
        <p:spPr bwMode="auto">
          <a:xfrm>
            <a:off x="7010400" y="4714875"/>
            <a:ext cx="145415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Programme </a:t>
            </a:r>
          </a:p>
          <a:p>
            <a:pPr algn="ctr"/>
            <a:r>
              <a:rPr lang="en-US"/>
              <a:t>Committees</a:t>
            </a:r>
          </a:p>
        </p:txBody>
      </p:sp>
      <p:sp>
        <p:nvSpPr>
          <p:cNvPr id="21" name="CasellaDiTesto 29"/>
          <p:cNvSpPr txBox="1">
            <a:spLocks noChangeArrowheads="1"/>
          </p:cNvSpPr>
          <p:nvPr/>
        </p:nvSpPr>
        <p:spPr bwMode="auto">
          <a:xfrm>
            <a:off x="5105400" y="4230688"/>
            <a:ext cx="825500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Other </a:t>
            </a:r>
          </a:p>
          <a:p>
            <a:pPr algn="ctr"/>
            <a:r>
              <a:rPr lang="en-US"/>
              <a:t>DGs</a:t>
            </a:r>
          </a:p>
        </p:txBody>
      </p:sp>
      <p:pic>
        <p:nvPicPr>
          <p:cNvPr id="23" name="Picture 9" descr="http://europa.eu/about-eu/basic-information/symbols/images/flag_yellow_low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97250" y="5486400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Parentesi graffa aperta 24"/>
          <p:cNvSpPr/>
          <p:nvPr/>
        </p:nvSpPr>
        <p:spPr>
          <a:xfrm rot="15547542">
            <a:off x="6888163" y="5154613"/>
            <a:ext cx="457200" cy="1371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ttangolo 31"/>
          <p:cNvSpPr>
            <a:spLocks noChangeArrowheads="1"/>
          </p:cNvSpPr>
          <p:nvPr/>
        </p:nvSpPr>
        <p:spPr bwMode="auto">
          <a:xfrm>
            <a:off x="6705600" y="6019800"/>
            <a:ext cx="1139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(MS+AC)</a:t>
            </a:r>
          </a:p>
        </p:txBody>
      </p:sp>
      <p:sp>
        <p:nvSpPr>
          <p:cNvPr id="27" name="CasellaDiTesto 32"/>
          <p:cNvSpPr txBox="1">
            <a:spLocks noChangeArrowheads="1"/>
          </p:cNvSpPr>
          <p:nvPr/>
        </p:nvSpPr>
        <p:spPr bwMode="auto">
          <a:xfrm>
            <a:off x="6400800" y="2743200"/>
            <a:ext cx="1274763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WEB et al.</a:t>
            </a:r>
          </a:p>
        </p:txBody>
      </p:sp>
      <p:sp>
        <p:nvSpPr>
          <p:cNvPr id="28" name="Rettangolo 27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“Institutional” Europe: </a:t>
            </a:r>
            <a:r>
              <a:rPr lang="en-US" sz="3200" b="1" dirty="0" err="1" smtClean="0"/>
              <a:t>EC+EP+Council</a:t>
            </a:r>
            <a:r>
              <a:rPr lang="en-US" sz="3200" b="1" dirty="0" smtClean="0"/>
              <a:t> </a:t>
            </a:r>
          </a:p>
          <a:p>
            <a:r>
              <a:rPr lang="en-US" sz="3200" dirty="0"/>
              <a:t>W</a:t>
            </a:r>
            <a:r>
              <a:rPr lang="en-US" sz="3200" dirty="0" smtClean="0"/>
              <a:t>hat priorities? </a:t>
            </a:r>
          </a:p>
          <a:p>
            <a:r>
              <a:rPr lang="en-US" sz="3200" dirty="0" smtClean="0"/>
              <a:t>How selected? </a:t>
            </a:r>
          </a:p>
          <a:p>
            <a:r>
              <a:rPr lang="en-US" sz="3200" dirty="0" smtClean="0"/>
              <a:t>Averaging…</a:t>
            </a:r>
          </a:p>
        </p:txBody>
      </p:sp>
      <p:grpSp>
        <p:nvGrpSpPr>
          <p:cNvPr id="31" name="Gruppo 30"/>
          <p:cNvGrpSpPr/>
          <p:nvPr/>
        </p:nvGrpSpPr>
        <p:grpSpPr>
          <a:xfrm>
            <a:off x="1" y="5029200"/>
            <a:ext cx="3380341" cy="1828800"/>
            <a:chOff x="1" y="5029200"/>
            <a:chExt cx="3380341" cy="1828800"/>
          </a:xfrm>
        </p:grpSpPr>
        <p:sp>
          <p:nvSpPr>
            <p:cNvPr id="29" name="Rettangolo 28"/>
            <p:cNvSpPr/>
            <p:nvPr/>
          </p:nvSpPr>
          <p:spPr>
            <a:xfrm>
              <a:off x="1524000" y="5562600"/>
              <a:ext cx="1856342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/>
                <a:t>Directives/</a:t>
              </a:r>
            </a:p>
            <a:p>
              <a:r>
                <a:rPr lang="en-US" sz="2800" b="1" dirty="0" smtClean="0"/>
                <a:t>incentives?</a:t>
              </a:r>
              <a:endParaRPr lang="en-US" sz="2800" b="1" dirty="0"/>
            </a:p>
          </p:txBody>
        </p:sp>
        <p:pic>
          <p:nvPicPr>
            <p:cNvPr id="30" name="Picture 2" descr="http://2.bp.blogspot.com/_jRREP2Q4SpA/StWb1MCKEnI/AAAAAAAAA5o/aGn8xR4LEJ4/s400/psicologia+Bastone+e+carota+premio+e+punizione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" y="5029200"/>
              <a:ext cx="1508134" cy="1828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Nd9GcRgkDS0puD7p6VA55O5lS6rcBjLDzPtRAMQQd4cnz_ojLoKYM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0963" y="2104012"/>
            <a:ext cx="27368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ANd9GcRllt31gCVVm-vbgudyy71_cY71wvVX2lUS9wOHV7LKN3XT34q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3825" y="4015362"/>
            <a:ext cx="2536825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ANd9GcSOttT60yVXERFOR7P8biElHyNmQXlJXg1AP1O35fSqj6wvHEI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4538" y="2032575"/>
            <a:ext cx="2160587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ANd9GcSIz6Mvy_KR1gknbIpnbohhuUcAXD9P3Lf_wx1D-10S1g3zwJ5rq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26150"/>
            <a:ext cx="19081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719138" y="1575375"/>
            <a:ext cx="1731962" cy="638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V="1">
            <a:off x="647700" y="1862712"/>
            <a:ext cx="71438" cy="504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V="1">
            <a:off x="431800" y="1862712"/>
            <a:ext cx="215900" cy="144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 flipV="1">
            <a:off x="792163" y="1862712"/>
            <a:ext cx="350837" cy="4238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H="1" flipV="1">
            <a:off x="792163" y="1791275"/>
            <a:ext cx="503237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 flipV="1">
            <a:off x="863600" y="1791275"/>
            <a:ext cx="288925" cy="714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Ovale 13"/>
          <p:cNvSpPr/>
          <p:nvPr/>
        </p:nvSpPr>
        <p:spPr>
          <a:xfrm>
            <a:off x="7747000" y="4951987"/>
            <a:ext cx="174625" cy="18256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4826000" y="3123187"/>
            <a:ext cx="144463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6" name="Rettangolo 17"/>
          <p:cNvSpPr>
            <a:spLocks noChangeArrowheads="1"/>
          </p:cNvSpPr>
          <p:nvPr/>
        </p:nvSpPr>
        <p:spPr bwMode="auto">
          <a:xfrm>
            <a:off x="314325" y="1094362"/>
            <a:ext cx="1635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>
                <a:latin typeface="Tahoma" pitchFamily="34" charset="0"/>
                <a:cs typeface="Tahoma" pitchFamily="34" charset="0"/>
              </a:rPr>
              <a:t>The Capitals</a:t>
            </a:r>
          </a:p>
        </p:txBody>
      </p:sp>
      <p:sp>
        <p:nvSpPr>
          <p:cNvPr id="17" name="Rettangolo 18"/>
          <p:cNvSpPr>
            <a:spLocks noChangeArrowheads="1"/>
          </p:cNvSpPr>
          <p:nvPr/>
        </p:nvSpPr>
        <p:spPr bwMode="auto">
          <a:xfrm>
            <a:off x="2565400" y="1524575"/>
            <a:ext cx="1012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dirty="0" err="1" smtClean="0">
                <a:latin typeface="Tahoma" pitchFamily="34" charset="0"/>
                <a:cs typeface="Tahoma" pitchFamily="34" charset="0"/>
              </a:rPr>
              <a:t>Working</a:t>
            </a:r>
            <a:r>
              <a:rPr lang="it-IT" dirty="0" smtClean="0">
                <a:latin typeface="Tahoma" pitchFamily="34" charset="0"/>
                <a:cs typeface="Tahoma" pitchFamily="34" charset="0"/>
              </a:rPr>
              <a:t> Party 1</a:t>
            </a:r>
            <a:endParaRPr lang="it-IT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Rettangolo 19"/>
          <p:cNvSpPr>
            <a:spLocks noChangeArrowheads="1"/>
          </p:cNvSpPr>
          <p:nvPr/>
        </p:nvSpPr>
        <p:spPr bwMode="auto">
          <a:xfrm>
            <a:off x="4668838" y="2642175"/>
            <a:ext cx="10128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>
                <a:latin typeface="Tahoma" pitchFamily="34" charset="0"/>
                <a:cs typeface="Tahoma" pitchFamily="34" charset="0"/>
              </a:rPr>
              <a:t>Coreper</a:t>
            </a:r>
          </a:p>
        </p:txBody>
      </p:sp>
      <p:sp>
        <p:nvSpPr>
          <p:cNvPr id="19" name="Rettangolo 20"/>
          <p:cNvSpPr>
            <a:spLocks noChangeArrowheads="1"/>
          </p:cNvSpPr>
          <p:nvPr/>
        </p:nvSpPr>
        <p:spPr bwMode="auto">
          <a:xfrm>
            <a:off x="7207250" y="4013775"/>
            <a:ext cx="10128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dirty="0">
                <a:latin typeface="Tahoma" pitchFamily="34" charset="0"/>
                <a:cs typeface="Tahoma" pitchFamily="34" charset="0"/>
              </a:rPr>
              <a:t>COMP</a:t>
            </a:r>
          </a:p>
          <a:p>
            <a:pPr algn="ctr" eaLnBrk="1" hangingPunct="1"/>
            <a:r>
              <a:rPr lang="it-IT" dirty="0" err="1" smtClean="0">
                <a:latin typeface="Tahoma" pitchFamily="34" charset="0"/>
                <a:cs typeface="Tahoma" pitchFamily="34" charset="0"/>
              </a:rPr>
              <a:t>Council</a:t>
            </a:r>
            <a:endParaRPr lang="it-IT" dirty="0" smtClean="0"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it-IT" dirty="0" smtClean="0">
                <a:latin typeface="Tahoma" pitchFamily="34" charset="0"/>
                <a:cs typeface="Tahoma" pitchFamily="34" charset="0"/>
              </a:rPr>
              <a:t>Party 1</a:t>
            </a:r>
            <a:endParaRPr lang="it-IT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" name="Picture 10" descr="ANd9GcSOttT60yVXERFOR7P8biElHyNmQXlJXg1AP1O35fSqj6wvHEI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22975"/>
            <a:ext cx="1279525" cy="103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ttangolo 18"/>
          <p:cNvSpPr>
            <a:spLocks noChangeArrowheads="1"/>
          </p:cNvSpPr>
          <p:nvPr/>
        </p:nvSpPr>
        <p:spPr bwMode="auto">
          <a:xfrm>
            <a:off x="4724400" y="914400"/>
            <a:ext cx="1012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sz="1600" dirty="0" err="1" smtClean="0">
                <a:latin typeface="Tahoma" pitchFamily="34" charset="0"/>
                <a:cs typeface="Tahoma" pitchFamily="34" charset="0"/>
              </a:rPr>
              <a:t>Working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 Party 2</a:t>
            </a:r>
            <a:endParaRPr lang="it-IT" sz="16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3" name="Picture 10" descr="ANd9GcSOttT60yVXERFOR7P8biElHyNmQXlJXg1AP1O35fSqj6wvHEI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654145"/>
            <a:ext cx="1279525" cy="103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ttangolo 18"/>
          <p:cNvSpPr>
            <a:spLocks noChangeArrowheads="1"/>
          </p:cNvSpPr>
          <p:nvPr/>
        </p:nvSpPr>
        <p:spPr bwMode="auto">
          <a:xfrm>
            <a:off x="3352800" y="4145570"/>
            <a:ext cx="1012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sz="1600" dirty="0" err="1" smtClean="0">
                <a:latin typeface="Tahoma" pitchFamily="34" charset="0"/>
                <a:cs typeface="Tahoma" pitchFamily="34" charset="0"/>
              </a:rPr>
              <a:t>Working</a:t>
            </a:r>
            <a:r>
              <a:rPr lang="it-IT" sz="1600" dirty="0" smtClean="0">
                <a:latin typeface="Tahoma" pitchFamily="34" charset="0"/>
                <a:cs typeface="Tahoma" pitchFamily="34" charset="0"/>
              </a:rPr>
              <a:t> Party n</a:t>
            </a:r>
            <a:endParaRPr lang="it-IT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>
            <a:off x="762000" y="1575376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>
            <a:off x="762000" y="1575375"/>
            <a:ext cx="26670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28" name="Connettore 2 27"/>
          <p:cNvCxnSpPr/>
          <p:nvPr/>
        </p:nvCxnSpPr>
        <p:spPr>
          <a:xfrm flipH="1">
            <a:off x="4724400" y="2261175"/>
            <a:ext cx="152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stCxn id="24" idx="0"/>
          </p:cNvCxnSpPr>
          <p:nvPr/>
        </p:nvCxnSpPr>
        <p:spPr>
          <a:xfrm flipV="1">
            <a:off x="3859213" y="3023175"/>
            <a:ext cx="865187" cy="11223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>
            <a:off x="3733800" y="2337375"/>
            <a:ext cx="762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1353214" y="228600"/>
            <a:ext cx="64375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Example: the Council…28 Member States…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76200" y="5867400"/>
            <a:ext cx="88295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about the decision flow for the EC? </a:t>
            </a:r>
          </a:p>
          <a:p>
            <a:r>
              <a:rPr lang="en-US" sz="2800" dirty="0" smtClean="0"/>
              <a:t>EU often is a compromise…have in mind to lobby/negotiate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C:\Users\moretti\Desktop\e50a87af39f41047a429bd05daece9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0837" y="2965450"/>
            <a:ext cx="919163" cy="122555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1116013" y="76200"/>
            <a:ext cx="6911975" cy="12001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rgbClr val="003064"/>
                </a:solidFill>
                <a:latin typeface="Georgia" pitchFamily="18" charset="0"/>
                <a:ea typeface="+mj-ea"/>
              </a:rPr>
              <a:t>Strategies &amp; programmes </a:t>
            </a:r>
            <a:br>
              <a:rPr lang="en-US" sz="2400" b="1" kern="0" dirty="0">
                <a:solidFill>
                  <a:srgbClr val="003064"/>
                </a:solidFill>
                <a:latin typeface="Georgia" pitchFamily="18" charset="0"/>
                <a:ea typeface="+mj-ea"/>
              </a:rPr>
            </a:br>
            <a:r>
              <a:rPr lang="en-US" sz="2400" b="1" kern="0" dirty="0" err="1">
                <a:solidFill>
                  <a:srgbClr val="003064"/>
                </a:solidFill>
                <a:latin typeface="Georgia" pitchFamily="18" charset="0"/>
                <a:ea typeface="+mj-ea"/>
              </a:rPr>
              <a:t>vs</a:t>
            </a:r>
            <a:r>
              <a:rPr lang="en-US" sz="2400" b="1" kern="0" dirty="0">
                <a:solidFill>
                  <a:srgbClr val="003064"/>
                </a:solidFill>
                <a:latin typeface="Georgia" pitchFamily="18" charset="0"/>
                <a:ea typeface="+mj-ea"/>
              </a:rPr>
              <a:t> </a:t>
            </a:r>
            <a:br>
              <a:rPr lang="en-US" sz="2400" b="1" kern="0" dirty="0">
                <a:solidFill>
                  <a:srgbClr val="003064"/>
                </a:solidFill>
                <a:latin typeface="Georgia" pitchFamily="18" charset="0"/>
                <a:ea typeface="+mj-ea"/>
              </a:rPr>
            </a:br>
            <a:r>
              <a:rPr lang="en-US" sz="2400" b="1" kern="0" dirty="0">
                <a:solidFill>
                  <a:srgbClr val="003064"/>
                </a:solidFill>
                <a:latin typeface="Georgia" pitchFamily="18" charset="0"/>
                <a:ea typeface="+mj-ea"/>
              </a:rPr>
              <a:t>Joint Actions on a variable geometry</a:t>
            </a:r>
            <a:endParaRPr lang="en-US" sz="1600" dirty="0"/>
          </a:p>
        </p:txBody>
      </p:sp>
      <p:grpSp>
        <p:nvGrpSpPr>
          <p:cNvPr id="6" name="Gruppo 19"/>
          <p:cNvGrpSpPr>
            <a:grpSpLocks/>
          </p:cNvGrpSpPr>
          <p:nvPr/>
        </p:nvGrpSpPr>
        <p:grpSpPr bwMode="auto">
          <a:xfrm>
            <a:off x="304800" y="2057400"/>
            <a:ext cx="5473700" cy="3455987"/>
            <a:chOff x="1051992" y="3005336"/>
            <a:chExt cx="5472608" cy="3456384"/>
          </a:xfrm>
        </p:grpSpPr>
        <p:grpSp>
          <p:nvGrpSpPr>
            <p:cNvPr id="7" name="Gruppo 13"/>
            <p:cNvGrpSpPr>
              <a:grpSpLocks/>
            </p:cNvGrpSpPr>
            <p:nvPr/>
          </p:nvGrpSpPr>
          <p:grpSpPr bwMode="auto">
            <a:xfrm>
              <a:off x="3100308" y="3012718"/>
              <a:ext cx="1368152" cy="873388"/>
              <a:chOff x="6300192" y="2780928"/>
              <a:chExt cx="1368152" cy="873388"/>
            </a:xfrm>
          </p:grpSpPr>
          <p:sp>
            <p:nvSpPr>
              <p:cNvPr id="17" name="Triangolo isoscele 7"/>
              <p:cNvSpPr>
                <a:spLocks noChangeArrowheads="1"/>
              </p:cNvSpPr>
              <p:nvPr/>
            </p:nvSpPr>
            <p:spPr bwMode="auto">
              <a:xfrm>
                <a:off x="6300192" y="2780928"/>
                <a:ext cx="1368152" cy="864096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36000" tIns="36000" rIns="36000" bIns="72000" anchor="ctr">
                <a:spAutoFit/>
              </a:bodyPr>
              <a:lstStyle/>
              <a:p>
                <a:pPr eaLnBrk="0" hangingPunct="0">
                  <a:lnSpc>
                    <a:spcPct val="85000"/>
                  </a:lnSpc>
                  <a:spcBef>
                    <a:spcPct val="20000"/>
                  </a:spcBef>
                  <a:buClr>
                    <a:srgbClr val="FF9900"/>
                  </a:buClr>
                  <a:buFont typeface="Wingdings" pitchFamily="2" charset="2"/>
                  <a:buChar char="§"/>
                </a:pPr>
                <a:endParaRPr lang="en-US" sz="240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18" name="CasellaDiTesto 10"/>
              <p:cNvSpPr txBox="1">
                <a:spLocks noChangeArrowheads="1"/>
              </p:cNvSpPr>
              <p:nvPr/>
            </p:nvSpPr>
            <p:spPr bwMode="auto">
              <a:xfrm>
                <a:off x="6459974" y="3284984"/>
                <a:ext cx="103105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POLICY</a:t>
                </a:r>
              </a:p>
            </p:txBody>
          </p:sp>
        </p:grpSp>
        <p:grpSp>
          <p:nvGrpSpPr>
            <p:cNvPr id="8" name="Gruppo 12"/>
            <p:cNvGrpSpPr>
              <a:grpSpLocks/>
            </p:cNvGrpSpPr>
            <p:nvPr/>
          </p:nvGrpSpPr>
          <p:grpSpPr bwMode="auto">
            <a:xfrm>
              <a:off x="2411760" y="3012370"/>
              <a:ext cx="2754211" cy="1737484"/>
              <a:chOff x="539552" y="2996952"/>
              <a:chExt cx="2754211" cy="1737484"/>
            </a:xfrm>
          </p:grpSpPr>
          <p:sp>
            <p:nvSpPr>
              <p:cNvPr id="15" name="Triangolo isoscele 9"/>
              <p:cNvSpPr>
                <a:spLocks noChangeArrowheads="1"/>
              </p:cNvSpPr>
              <p:nvPr/>
            </p:nvSpPr>
            <p:spPr bwMode="auto">
              <a:xfrm>
                <a:off x="539552" y="2996952"/>
                <a:ext cx="2736304" cy="1728192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36000" tIns="36000" rIns="36000" bIns="72000" anchor="ctr">
                <a:spAutoFit/>
              </a:bodyPr>
              <a:lstStyle/>
              <a:p>
                <a:pPr eaLnBrk="0" hangingPunct="0">
                  <a:lnSpc>
                    <a:spcPct val="85000"/>
                  </a:lnSpc>
                  <a:spcBef>
                    <a:spcPct val="20000"/>
                  </a:spcBef>
                  <a:buClr>
                    <a:srgbClr val="FF9900"/>
                  </a:buClr>
                  <a:buFont typeface="Wingdings" pitchFamily="2" charset="2"/>
                  <a:buChar char="§"/>
                </a:pPr>
                <a:endParaRPr lang="en-US" sz="240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16" name="CasellaDiTesto 11"/>
              <p:cNvSpPr txBox="1">
                <a:spLocks noChangeArrowheads="1"/>
              </p:cNvSpPr>
              <p:nvPr/>
            </p:nvSpPr>
            <p:spPr bwMode="auto">
              <a:xfrm>
                <a:off x="929013" y="4365104"/>
                <a:ext cx="23647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RES FUNDING ORG</a:t>
                </a:r>
              </a:p>
            </p:txBody>
          </p:sp>
        </p:grpSp>
        <p:grpSp>
          <p:nvGrpSpPr>
            <p:cNvPr id="9" name="Gruppo 18"/>
            <p:cNvGrpSpPr>
              <a:grpSpLocks/>
            </p:cNvGrpSpPr>
            <p:nvPr/>
          </p:nvGrpSpPr>
          <p:grpSpPr bwMode="auto">
            <a:xfrm>
              <a:off x="1732156" y="3012718"/>
              <a:ext cx="4104456" cy="2592288"/>
              <a:chOff x="2843808" y="2996952"/>
              <a:chExt cx="4104456" cy="2592288"/>
            </a:xfrm>
          </p:grpSpPr>
          <p:sp>
            <p:nvSpPr>
              <p:cNvPr id="13" name="Triangolo isoscele 5"/>
              <p:cNvSpPr>
                <a:spLocks noChangeArrowheads="1"/>
              </p:cNvSpPr>
              <p:nvPr/>
            </p:nvSpPr>
            <p:spPr bwMode="auto">
              <a:xfrm>
                <a:off x="2843808" y="2996952"/>
                <a:ext cx="4104456" cy="2592288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36000" tIns="36000" rIns="36000" bIns="72000" anchor="ctr">
                <a:spAutoFit/>
              </a:bodyPr>
              <a:lstStyle/>
              <a:p>
                <a:pPr eaLnBrk="0" hangingPunct="0">
                  <a:lnSpc>
                    <a:spcPct val="85000"/>
                  </a:lnSpc>
                  <a:spcBef>
                    <a:spcPct val="20000"/>
                  </a:spcBef>
                  <a:buClr>
                    <a:srgbClr val="FF9900"/>
                  </a:buClr>
                  <a:buFont typeface="Wingdings" pitchFamily="2" charset="2"/>
                  <a:buChar char="§"/>
                </a:pPr>
                <a:endParaRPr lang="en-US" sz="240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14" name="CasellaDiTesto 15"/>
              <p:cNvSpPr txBox="1">
                <a:spLocks noChangeArrowheads="1"/>
              </p:cNvSpPr>
              <p:nvPr/>
            </p:nvSpPr>
            <p:spPr bwMode="auto">
              <a:xfrm>
                <a:off x="3611155" y="5157192"/>
                <a:ext cx="287771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RES PERFORMING ORG</a:t>
                </a:r>
              </a:p>
            </p:txBody>
          </p:sp>
        </p:grpSp>
        <p:grpSp>
          <p:nvGrpSpPr>
            <p:cNvPr id="10" name="Gruppo 17"/>
            <p:cNvGrpSpPr>
              <a:grpSpLocks/>
            </p:cNvGrpSpPr>
            <p:nvPr/>
          </p:nvGrpSpPr>
          <p:grpSpPr bwMode="auto">
            <a:xfrm>
              <a:off x="1051992" y="3005336"/>
              <a:ext cx="5472608" cy="3456384"/>
              <a:chOff x="1051992" y="3005336"/>
              <a:chExt cx="5472608" cy="3456384"/>
            </a:xfrm>
          </p:grpSpPr>
          <p:sp>
            <p:nvSpPr>
              <p:cNvPr id="11" name="Triangolo isoscele 8"/>
              <p:cNvSpPr>
                <a:spLocks noChangeArrowheads="1"/>
              </p:cNvSpPr>
              <p:nvPr/>
            </p:nvSpPr>
            <p:spPr bwMode="auto">
              <a:xfrm>
                <a:off x="1051992" y="3005336"/>
                <a:ext cx="5472608" cy="3456384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36000" tIns="36000" rIns="36000" bIns="72000" anchor="ctr">
                <a:spAutoFit/>
              </a:bodyPr>
              <a:lstStyle/>
              <a:p>
                <a:pPr eaLnBrk="0" hangingPunct="0">
                  <a:lnSpc>
                    <a:spcPct val="85000"/>
                  </a:lnSpc>
                  <a:spcBef>
                    <a:spcPct val="20000"/>
                  </a:spcBef>
                  <a:buClr>
                    <a:srgbClr val="FF9900"/>
                  </a:buClr>
                  <a:buFont typeface="Wingdings" pitchFamily="2" charset="2"/>
                  <a:buChar char="§"/>
                </a:pPr>
                <a:endParaRPr lang="en-US" sz="240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12" name="CasellaDiTesto 16"/>
              <p:cNvSpPr txBox="1">
                <a:spLocks noChangeArrowheads="1"/>
              </p:cNvSpPr>
              <p:nvPr/>
            </p:nvSpPr>
            <p:spPr bwMode="auto">
              <a:xfrm>
                <a:off x="1975505" y="6084004"/>
                <a:ext cx="433323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RESEARCHERS + INFRASRUCTURES</a:t>
                </a:r>
              </a:p>
            </p:txBody>
          </p:sp>
        </p:grpSp>
      </p:grpSp>
      <p:sp>
        <p:nvSpPr>
          <p:cNvPr id="19" name="CasellaDiTesto 16"/>
          <p:cNvSpPr txBox="1">
            <a:spLocks noChangeArrowheads="1"/>
          </p:cNvSpPr>
          <p:nvPr/>
        </p:nvSpPr>
        <p:spPr bwMode="auto">
          <a:xfrm>
            <a:off x="1143000" y="1524000"/>
            <a:ext cx="685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/>
              <a:t>Addressing research </a:t>
            </a:r>
            <a:r>
              <a:rPr lang="en-US" sz="2400" i="1" dirty="0"/>
              <a:t>levels and research fields</a:t>
            </a:r>
          </a:p>
        </p:txBody>
      </p:sp>
      <p:sp>
        <p:nvSpPr>
          <p:cNvPr id="21" name="Freccia in giù 20"/>
          <p:cNvSpPr/>
          <p:nvPr/>
        </p:nvSpPr>
        <p:spPr bwMode="auto">
          <a:xfrm rot="8710360">
            <a:off x="6326188" y="2884487"/>
            <a:ext cx="504825" cy="2016125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36000" tIns="36000" rIns="36000" bIns="7200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  <a:defRPr/>
            </a:pPr>
            <a:endParaRPr lang="en-US" sz="24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2" name="CasellaDiTesto 22"/>
          <p:cNvSpPr txBox="1">
            <a:spLocks noChangeArrowheads="1"/>
          </p:cNvSpPr>
          <p:nvPr/>
        </p:nvSpPr>
        <p:spPr bwMode="auto">
          <a:xfrm>
            <a:off x="3832225" y="2130425"/>
            <a:ext cx="1463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TOP-DOWN</a:t>
            </a:r>
          </a:p>
          <a:p>
            <a:pPr algn="ctr"/>
            <a:r>
              <a:rPr lang="en-US"/>
              <a:t>(hierarchy)</a:t>
            </a:r>
          </a:p>
        </p:txBody>
      </p:sp>
      <p:sp>
        <p:nvSpPr>
          <p:cNvPr id="23" name="CasellaDiTesto 23"/>
          <p:cNvSpPr txBox="1">
            <a:spLocks noChangeArrowheads="1"/>
          </p:cNvSpPr>
          <p:nvPr/>
        </p:nvSpPr>
        <p:spPr bwMode="auto">
          <a:xfrm>
            <a:off x="5345113" y="2105025"/>
            <a:ext cx="19542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BOTTOM-UP</a:t>
            </a:r>
          </a:p>
          <a:p>
            <a:pPr algn="ctr"/>
            <a:r>
              <a:rPr lang="en-US"/>
              <a:t>(market/</a:t>
            </a:r>
          </a:p>
          <a:p>
            <a:pPr algn="ctr"/>
            <a:r>
              <a:rPr lang="en-US"/>
              <a:t>self-organization)</a:t>
            </a:r>
          </a:p>
        </p:txBody>
      </p:sp>
      <p:sp>
        <p:nvSpPr>
          <p:cNvPr id="24" name="Freccia bidirezionale verticale 25"/>
          <p:cNvSpPr>
            <a:spLocks noChangeArrowheads="1"/>
          </p:cNvSpPr>
          <p:nvPr/>
        </p:nvSpPr>
        <p:spPr bwMode="auto">
          <a:xfrm>
            <a:off x="7869238" y="2778125"/>
            <a:ext cx="576262" cy="1943100"/>
          </a:xfrm>
          <a:prstGeom prst="upDownArrow">
            <a:avLst>
              <a:gd name="adj1" fmla="val 50000"/>
              <a:gd name="adj2" fmla="val 49954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lIns="36000" tIns="36000" rIns="36000" bIns="7200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</a:pPr>
            <a:endParaRPr lang="en-US" sz="24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5" name="CasellaDiTesto 26"/>
          <p:cNvSpPr txBox="1">
            <a:spLocks noChangeArrowheads="1"/>
          </p:cNvSpPr>
          <p:nvPr/>
        </p:nvSpPr>
        <p:spPr bwMode="auto">
          <a:xfrm>
            <a:off x="7294563" y="2130425"/>
            <a:ext cx="1722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New modes of </a:t>
            </a:r>
          </a:p>
          <a:p>
            <a:pPr algn="ctr"/>
            <a:r>
              <a:rPr lang="en-US"/>
              <a:t>governance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990600" y="5791200"/>
            <a:ext cx="722165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 smtClean="0"/>
              <a:t>complexity/diversity: </a:t>
            </a:r>
          </a:p>
          <a:p>
            <a:r>
              <a:rPr lang="en-US" sz="2400" u="sng" dirty="0" smtClean="0"/>
              <a:t>one size does not fit all…case by case adaptive strategies</a:t>
            </a:r>
            <a:endParaRPr lang="en-US" sz="2400" u="sng" dirty="0"/>
          </a:p>
        </p:txBody>
      </p:sp>
      <p:sp>
        <p:nvSpPr>
          <p:cNvPr id="9218" name="AutoShape 2" descr="data:image/jpeg;base64,/9j/4AAQSkZJRgABAQAAAQABAAD/2wCEAAkGBxQSEhQUEBQVFhUXGBUVFBcYFRcYFBgUFBQWGBQVFhUZHCggGB0lHBQUIzEiJiksLi4vGB8zODMtNygtLisBCgoKDg0OGhAQGywkICQsLCwsLCwsLCwsLCwvLCwsLCwsLCwsLCwsLCwsLCwsLCwsLCwsLCwsLCwsLCwsLCwsLP/AABEIAQ4AuwMBEQACEQEDEQH/xAAcAAEAAQUBAQAAAAAAAAAAAAAABQIDBAYHAQj/xABIEAACAQICBgYGBgYKAQUAAAABAgADEQQSBQYhMUFRBxMiYXGRFDJSYoGhI0JykqKxM1OCsrPBJENjc4OTwtHh8EQIFRc0o//EABsBAQACAwEBAAAAAAAAAAAAAAABAgMEBQYH/8QANREAAgEDAgQCCAUFAQEAAAAAAAECAwQRITEFEkFRE2EGIjJxgZGhsRRCUsHRFSMz4fBDYv/aAAwDAQACEQMRAD8A7jAEAQBAEAQBAEAQBAEAQBAMfG46lRXNWqJTX2ndVXzYy0YSk8RWSG0tyG0nrtgqDFatcZgAcqo7mzAMvqqQLgg7eczW9rVuI89JZWqz00eH9THOtCDxJkZV6TsCNxrN4UiP3rTbXCLl9F80YneUl1+gp9J2BO/rl8aRP7pMPhFyui+aCu6X/IktH674GsQqYhQxIADhqZJJsAM4AJJ2bJr1LC4prMoPHzMkK9OWiZsU1DMWDUf2Adu/Nwvv3QDzrKnsD73HygHvWP7A+9wt4QAKj7OwO/tf8bYBfgCAIAgCAIAgCAIAgCAY+OxtOihqVnWmg3s7BV27hc8ZaEJTfLFZZDkkss0XTHSpQS4wtJ6x9pvo6fiLjMfujxnVo8Iqy1m+X6s1Z3cV7OppGltesdiL3rGkvs0ex+Pa/wA51aPDLenus+/+DUnc1JdcENovBekYmkjXZqjorMxzMVv2iWNyeyDLcRuI2dlVrLTli38en1wUpRdSpGL6s2/pO0UevpVaak9YpQhQSc9PaNg2klW/BPGegvFIu0q0askuSXNq8aS3+T+5v8RovnUorfQgaWrGJyGpUQUaai5eqclh9ja9+7LtOyeml6RWHiqhSn4k3olBZ+u2PiaitKvLzSWF5kWBO2YCQp0x6LiCQO0aNEXHt1MzfhQzUuJYlFe9/wDfMz01o/gbdqhrs+HtSxGapR2BTvqUx3cXUcvWHC+xZwa9sp6x0Zvxng6lhcSlRFemwZGF1ZTcEdxnNaaeGZk8l2QBAEAQBAEAQBAEAQBAEApdwASSAALknYABvJMYyDn2s/SSqXTAAVG3Gs36IfYG+p47F7zOtbcLlL1qui7df9GrUuMaROaaTx9XEPnxFRqjcCx2LfgqjYo8AJ3KNGnSWILBpTlKWrZhlZnKNEvq7oVMU+R8QlE32Kyks/2SSFv3XJ7pxuM8VrcPpeJToSqLunovf1M1ChGq8OWDpGgdS8PhXWopd6i3szHYLgg2VQBuJ33ny7i3pZe8RpujJKMHulv8Wzr0LKnSfMtWbDVqBFLMbKoLMeAAFyfKeapU5VJqENW3hG23hZZyLW3WVsZUst1oqewvFj+sYc+Q4DvvPtno36PU+F0eaetWW77eS/fucC6unWlheyQaiemNVEji+zhaA9utVqfClTCD5uZzq7zOXkkvnqbNNaIxUeabRsmw6s6y1MI11N0J7aE9lu/3W94fEGwmvWoqotdyylg63obTFLFJnpHlmU2zLfdcDwO0bDYzl1KcoPDMyeSQlCRAEAQBAEAQBAEAQDC0vpWlhqZqVmyruA3szcFVd7HYdkyUqUqsuWK1KykorLOSa1ayVsccpBSiNq0gb3tuaqR6x423DvteegtbSFDV6y7/AMGnUnKfuNbZJvpmHBaZJbJVotlZZMrgpZJYq0dU6Oq1Q4QvXqFlztkLH1aaAA9o7bZg+87LT5B6ZUaP9SjSt4JSws4W7e2nc7djKXhZkyX0Vp/DYvMtGoGIuChBViOYU7WU8xznGveC3/DXGpWptLRprVZ7NrZ+Rnp16dXKizkGk8CaFapSP1HKj7O9D8VKn4z7dw67V3aU66/NFP49fqefqw5JuPYsqJuFUZesDZThqfsYdWP2q7s5+WScubzzPvL7aG1Hde4jlqzC0Zcl1a0jAyb10TszYp7HsrSa495nTL+TeQmne4UF7zLT3OsTlmYQBAEAQBAEAQBAMLS+k0w1M1KhPJVHrMx3Ko4nZ4DaTYAmZKVKVSXLErKSiss5TpzH1MTUNSseYRB6lNT9VeZ3Xbee4AAegoUY0Y8sfi+5qSbk8sytUdECs1cHd1TIDyarsB+AUzi+kN+7WFHl350/gunxyZrenzN+41WpTtsIsdxHG/ET0imnHmT07mq10LdfDspsylTa9iCDY7jY8JanUjNZg015alWmtzHZZmRRotsJZMqTumNNn0elhKJtSRVFVh/W1N729zMT4+G/zvDuDJXlTiFwszk3yr9K2Xxa+RsVa/qKlHZb+ZAqSCCCQRtBBIIPMEbjPRyjGcXGSyn0exqrTVGTjMW9Zs9VszWALEC5C7BmtvNrC/cJhtrWlbQ8OisRy3jtnsXnOU3mW5RTS5sN52DxMzN4WSEjzWusDjK4G5GWkPCii0/zUzmR9iPz+epsZ9ZkWKkYLZPRVkYGTq3QnQumKq83p0v8tS5/iicviL9aMTPR6s6ZOcZxAEAQBAEAQBALWJrrTVnc2VRcn/u/wkxi5PCIbxqc701jHxD53uALimnsKedvrGwJ+A22ue5b0lSjjr1NeT5nkt6M0F6Re1VFtvFiX8cuwW7wTNLiPFXZf+bfnsvnr9i1Olz9TbNCaHXDKwUlixuxNuAsALcP9zPDcV4jUv5qU0lhYSRuUqagsIj9P46jglLU6dPrnJKgKASSbs7kbbXPxPmNrhdndcTqKNScvDjjOvTsitWcaaylqcxxbs7M7kszG7E7yZ9LoUoUYKnTWEtkcuTbeWYrLM6ZQtOLb5dFWWGqqPrL5iWyUygtRTuZfMScjQugScgk9XqQbE0QdwdWP2U7TfJTMFzLFKWOxkpr1kaniMSaju53uzOfF2LH85ryWNO2haLLeeVwWyM8YIyd66I8Lk0bSY76jVanwLlV/CizhX0s1n5aG7RXqI3OaZlEAQBAEAQBAEA1bWDGda2RfUQ7feqD+S/vX9kX6NpS5VzvcwzedCBrpN9MoYLkqcykgjaCNhHgZMownFxmsrrkjVbG81MatGnT9IezEKpNt7WGY2G4X+Anzf8ABVLmtNW8dFn5G/zqKXMazr9hAwpVlsQboSNoIPaTb9+eh9FqsoSqW8tHvj6M17pZSkc20ppanSvtzHkN3nPbKOFlnOlNZwtTWcZrBUb1OyJDqfpQUG92RVXFu29jKOU31LqnHsWC55mUcWXwj0OZGGhhGThtI1E9Vj/KWVSSKOnE2fQWtCLnNQWfqqqoRuzvTZVPdvl5zVSPK9NUVw4akQr8pVvOpVDNAyUs9heShk+odVsF1ODw1LilGmp+0EGb53nl6suapKXdnTisJIlJjLCAIAgCAIAgGBpjFmmll9duyvdzb4D52HGZaNPnl5FZPCNZdQBYbhsnViYTCrCZSDHpAZ1LbgQT3gG9vja3xlK3M6clDdrBK31KdKYg1WNSobfHsqo4f8zFZWsLamqdP4+bE5OTyzQdP63NkehR20m539YG4dbHs+HEE37uirCmqka70muq7dn3NR13JOK2NHqkk3M2ZLO5WOFsWGErgyplOWCcjLAyZOA0fUrtkoU3qP7KIznbzCjZMc5wgsyeCUm9jbtHdFGk6wuaK0h/a1FU/dXMR8QJpTv6K21MioyJvDdB2LP6TEYdfsio/wCarNeXEY9IsuqPdiv0K45P0OIw79zGohP4WHziPEI9mRK3TNb0/qljcEM2KoEJ+tQh6XiWXan7QE26V5TqaZ1NedCUdtSP0Rhuur0KXCpVpU/8yoq/zmxUlywlLsmYoLMkj6tE8sdUQBAEAQBAEAQDVdJYvPVY8Fui+APaPxYeSrOlb0+WPvMMnlmBUebSRUxKrS5BbAkMGja8ae2mjSOweuRxYcPAfnOha0eVc736GpXqZfKjRWmwzEi2yyMFky2VlGi6Z5SolmCopZmICqoJYk7gANpPdKSaissusvY67qX0OZgKulCRxGHRrG39rUG0H3VP7XCca44k84pfM2oUUtzrmjdG0cOgp4eklJB9VFCjxNt575y5TlJ5k8mfBlyoEAQDxhcWO0HfANVXo9wS4uni6SGk6MWyUyBRZiCAzUyDYi9+zl277zN+IqcjhnQpyRzzY1NrmEuIAgCAIAgCAYWmcX1VF2G+2VftMcqn4E3+BmWjDnmolZPCNLFWwsNw2eU7XKYDI0nRyLSPtJc+N7n5MPKaFlc+NOrHtL6bfsZJxwkRb1Z0MGMitYNLdRRYg9o7F7uZ+H5kTLRp80tdjHUnyxOWVahYkmdM0C3aTgk8KyME5PFokkBQSSQFAFySTYAAbySbWmOWEsstHLeEd96M+j9MCgr4gBsUw8RRU/UT3ubfAbN/mb28daWI+z9zp0qfIvM36aJlEAQBAEAQBAEAQBAEAQBAEA1HXjG2alSvuvUb49hDs4W635TpWFP2p/Aw1XsixgtAGoobrVKn2QWBHibW8pzbrj6pScFTaa7l40M65J/HYBKoUODZTcWNuFrXnnLbiFa3k5U3q/ibEoKW5pem8VRDZMOqhRvfaSx5Kxubfn4b/ZcNpXLj4txJ5ey6L/ZqVHHaJzLXHHZ6mUHYNnkSD87+QnoKMcI0K0svBr6ibMTAyvLMmCuRlkMnJ1LoZ1TDt6dWFwpK4cHcWGx6vw2qO/MeAM4HFbr/AMY/H+DoWtLTnZ2KcM3RAEAQBAEAQBAEAQBAEAQBAEA5PrVpDPjKxvsVurHggAI+9n856Gzp8tGPnqak5ZkzP1HxDmsVVjkylmHAnYB4Hb8pwvSeNKNspyXrZwn9zNbN82DbMRWSvTrU6bgsAyNlO1WINr/94GeSpRq2talVqRaTaaz1RttqSaTOW1cRZSRvts8eA859QSTOYzn+OfNUY7xewPcuwflN2K0NObyy2omWJjZVL5Kl/RuBbEVqdGn61R1ReNsxtmPcBcnuBmCvVVODm+hkpw5pJH0/o/B08NRSkllp01VFvyUWuTznjJSc5OT3Z2kklgx8TrDhaZtUxNFTyNRL+V7y8aFWfsxb+BDnFbsi8Tr7gU/rWb7NKofnlt85sR4fcS/L82kY3XgupF4npQw4/R0azd56tR++T8psR4TVe7S+f8FHcxWyI/8A+TqjlsmHRFVXcs1RmOVFLeqEG02tv4zK+EqMcuevu/2V/Et9C9oPpdwlWwxKvQbifXp+YFx5TWq8OqR9h5LQuYvfQ3rR2k6OIXNQqpUXmrA+dt00Z05QeJLBsKSexlyhIgCAIAgCAIAgFFeqEVmbcoLHwAuZKWXgM4AcWXJZt7EsfFjc/MmetUOVKPY53NklNG6aNClVFPZUqZVLezTUG+XvJbfwy+E5l5w6N1Xpyqaxhl47y/hGaFTli0t2Y+C0i9Fw9JirD5jkRxHdNi5tKVxTdOqsr7e4rGbi8osYyuXZioALMzAXsoO1gLnhe0yUqfhwUeySIk8sg21ftb6VBzuGJ/CCDNpVfI13R8ypdBoPWqsfBAPmW/lJ8Z9h4K7l1dF0RwdvFwPkF/nHiyZPhRL2GRKTB6S5HF8rq9QOLgg2YNsuCR4EykvXWJaotFKLyirEYgubucx5tZj5nbEYRjssEttlkuecyFSgmSiDy8kguNUy0MQ3uBB+26g/IGY6m6J6M1SYTGXcLinpMGpOyMNzKxVvMSGk1h6kptbG86tdKOPpvTp1CuIVmVbOAKnaIAAqLbbt3sDNGtZUXFyWhs07iecPU77OGb4gCAIAgCAaPr3ru+CqpRpIjMUFRi1zYFiALAi3qnbOpYWEbiLnJ6bGtXr8jSRpGkdfsVWRkZrK6srAZRdWFiLhcw38DOnT4bRg89jXdxKSwa4tSbjRjTLgqyuC2SsVZXBOT3rZGCcnhqRgZKTUk4GTwvJIKC8kgpLSSCktJIPLyxB5eSQUaVqWw1vbqDypqf5uJgqP1vgS/Z+JrsxFDyAT2oeD67SODT+2R/hRvVI8LUzNe6ly0ZMz26zNH0/POnSEAQBAEAQDg/Sdi8+kqw9gU6Y+CBjb4uZ6nhcOW2XnlnKupZqM1cNN9mFMuK8rgumVh5VosmVh5DROT3PK4JyM8YJyM0YGQTJwRkoaoOY85OCOZFtsQvMRgrzotNjUH1hGUiOYttpKnzjnj3GvYttpZJHiw7k4l2MbSOlhUVFA2LmPiWI/2EwTqLOhblbWpgiqJj50Q4MrvLZRXBv/AEJYPPpLORspUajX5MxVB4XDP5TQ4jLFJLuzatV6zZ36cU3hAEAQBAEA+ZtZdILUxmJcsNtar5CowW452AnsLblhRgs9EcaspOo3gwKWIVjZSD4TOpRlsymGtzO0dhzVq06Y+u6J95gCfImYL2ure3qVn+WLfyRekuaaj3ZnazYQUcXXpgWAclR7rgOo+AYD4TS4Ldu8sKVZ7ta+9af7M1xDw6sokcGnTwYslrGsy086n6wXLbmCb3v3brTFOTTwkWxpnJBvpt5h8cyKi+5QdKueMuqrHgottjXPEyed9x4US0+KPFvnKSl3ZZUl2LmGwlartpU6lQc0RmHmoMwSqQW7XzMip9kZ1LVbHNbLg8Wb7j6PVt55bTE7ikvzItyPsSVHo50ox2YOr8Wpr82cSrvKK6k+GyQw3RLpVt9BE+3WpbfuM0o76ku5PhMkaPQtpE2u+FXuNVyR5UyPnKPiFPsx4JJUeg3EE9vF0QO6m7HyJExviK/ST4CM/D9BY/rMae7LQt+dQzG799Ik+AjeNRdRKOjOsNOo9WpUyhnewsq3sqqBsFzt38JrVq8qu5eEFHY2yYC4gCAIAgCARmP1ewlck18NQqE7y9JGb7xF5ZTktmMHOukrVbA4ZcO1KkmGz1ClSpTp3smRjtpggEXA3bfHdOnYV668RwXO1HKi3jOq66mpdRi0uZ413Lur2pNKjVpYha5q5bsllUI2ZCAwIJuO1cTxPGfS+vdUKlnKjyN6POcrD1Ru23DowkqilkztP6sYau7YjEM62QBiHVUCpftG6ngefATQ4N6R39pSjZ20VLLeNMvL6Ga5s6U5OpN4OXaVqUTUPoqstIbFLsS7++b+rfgPPu+ucPhdKgndyTm98JJLy8/ecCq4c39vYxcZ/wDXv/aj+GZnl/k+H7kfk+JAYrChto3zFUoqWqLU6rjoRzUyN81nFo2lJMrw6FjYf9ERTk8ESaSyfWGpeCp08DhMiKv9Hom4UA3NNSSTzJJPxnn60m6kvezcjsTsxEiAIAgCAIAgCAIAgCAIAgCAIBzPpvb6LCj+0c+SD/edrgn+Sfu/c0b5+oveR3RlUZcNWao5FJXOUMbKgVc1RgTuBzC/C6nvv4v07pwqX1KnRhmo1rjd5eEn56fU3uEtqlKUnoX+kRutwK1KT3p56bEqey6NdV3b+0yHxHOYPQuLtuKyoV4YnytarVNfyX4n69upRemTmF59bPPFzEn+jH++X+G0wy/yfD9zKv8AH8SKvLGMsYimDMc4ZMsJNDCUMoPMzHCHKZZS5j6V1Y1gwqYPCrUxNBWFCgCrVqYYEUlBBBNwZ5mrRqOcsRe76HQjOONyRfWjBj/yaR+ywb928hW1Z7RYdSK6litrlgl31r/Zp1G/dUy6sq7/ACsh1ILqYrdIGA/Wv/kVx+dMSy4fcfp+qI8aHctjpDwW2zVNgLH6MjYBcnbLPh1ddF80R48BhukjRr7PSQp5Mjj8WW3zlHY11+X7BV6b6kphtacFUNkxeHJO4dagb7pN5ilb1Y7xfyLqpB7MlKNdXF0ZWHMEEfKYmmty2UXJBIgCAIAgCAIBzHpA1+xGFxRoYcIAqoWJF2LML227ALFeHOdqw4fTrUueedzRubmVOXKjn+setVfHBBiCDkLFbAD1gL7gL7hOvb2dK3bcOppVbiVRJMsYnTTHDU8Ml1prdqnOpUZi1290XAA7rnhbTo8Jpxvp31TWbwo//MUsaeb6svO5bpKlHRdfM8wGmnp0atA9qlVUjKfqvvWonLaBccfHbLXXCqNe5p3S0qQe/ddmKdzKMHTeqZG3nTNcvUcYyAqpFiQSCiMLjd6wMpKCbyzIptLCKxpGpwKjwp0x+Syjpx7E88u57/7rW/WMPCw/ISPDj2LeJLuUnSdb9bU++3+8nliuhHNLuUHG1DvqOf22/wB4whzPuUGqTvJ8zGEOZlN5OCMsSQe1GsjnuA8z/wATHUehaOzIiaxYXjLBewFN3q00psVd3REYXzBnYKpBG3eRK1J4i2+xemsyR9cTzB1BAEAQBAEAQD5w15xXW6QxbD9ayf5QFP8A0T19hHlt4Lyz89TiXTzVZB3m4YBeRkkXjIF5GSTy8rkkXkFheQSLwBeAe3gC8A9vJBbxrWp+J/If8zDVZeOxHTAWPJBJsnRvg+u0ng1tcCp1h37OpVqgOzvRflNa7lijIzUFmZ9OTgHQEAQBAEAQDwmAfKWIxwd2dyAzszsCdoZiSQb95M9nTnBQST6I4dSEnN6FC1lOwEH4zIpxezKckluiu8nJAvIyBeRkkpLWkOSW5ZLOxT1w5iV549yeV9j3rRzEc0e4wx1o5iOZdxhnjYlRvYD4xzx7kqMnsjz0tPbXzEc8e5PJPsx6Yntr5iOePceHPsz30xPbXzEc8e5Phy7MsY3GIQoDDZfjxP8A0TBVmi8YS7GJ16+0POYeZF/Dl2POvX2h5xzIeHLsdL6B8CamOqVgLpSpMubbbrKjKFF918ofZOfxCouRRXc2beDTbZ3qck2hAEAQBAEAQCg0l5DyEZBrvSDgVqaNxYyi60mqDZtvS+kFu/sTZtJuNeD8zHVjmDR853nrMnEweopYhV2kkADmSbD5yk6ihFylsll/AtGPM0kbBr1owYfEhV9U0qRHLsL1R/hX+M4Ho1xGV7aSnLdTkvm8r7m9xCgqVVJdkRWiG+mQE2DE0z4VAU/1Tu1fZZqUniSIHF4Qgm28bCORG+a1Sk/aiZ4VOkjCuZgyzOLyG2Tg7D/6esSM+KouAc6pVS4F/ozkf+JTmjeQfKp/D/vqZab6HavR09lfuic7JmwPR09hfuiMgejJ7C/dEZA9GT2F+6IyB6Onsr90RkYHo6eyvkIyMFaIBuAHhAKoAgCAIAgCAIAgFvE0Q6MjbmUqfBhY/nJTw8g+VxTFKqUrKWFN2SooOUnISrWPA3Bnq5udSlmm8NrRvXU4+IxqestMnR9Baq4J+qxOHeqwDB1BZbZkN8rjJcEHeLz5pxX0k4pQ8S0uIRTaazh7Pqtep6C3sLeXLVg2S+sOrVLGmmarVFKZgOrKi4bLvzK27LstbeZxODekFxwuM40oxkpY9rPTtho27qyp3GHPoc11lweGw9Tq8LUq1HU9tmZCikfVXKguwO87hu2m9vqXBbq/u6Xi3cIwT2Szl+by3hdjzl5To0pctJttGDptB1xcDs1QtZf8QXYfB86/szsUdsdtDWq757kPisJfaN8rVoZ1RanWxoyNdSN80ZRa3NtNPY3zo0x/ouIw1Ymy5ilTl1dXsknuBKt+xKVqfPRa+JaLxLJ9KThG0IAgCAIAgCAIAgCAIAgCAIAgCAfOnSho3qNJVwBZamWsv+IO1+MPPR8Pqc9BeWhy7qOJ5JToqpt/SGucn0agX7JftFjbmAF2+9PGenU4NUaaXrPL88bY+Z1eDJ4k+hs2sWJ6zA13w1T6jEOhB2I30gBHcGGzbPM8Ft/w/FaVO6hu1pLz2f7nRup89vJ02cdE+1HjySy9ZhveoE/GjUP+mof/ANJT2anv+5lXrQ9xHibCMBj4jDhphq0VIzQqOJN6Fojqspmi4OOhvRkpLJ3jo/056ThVDm9WlanU5kAdh/2gN/MNynDuqPhz02exswllGzTWLiAIAgCAIAgCAIAgCAIAgCAIByvp10RenQxSjajGjU2fVqbUJPIMpHjUnU4XVxNwfU1LuGY57HMk006YX0al2FZmeswPacmwCg8Fyqt+fhv2ZcKpVb38XV9ZpJRXSPd+9/Q11dSjR8KOncv6tadbCsVa7UanZqp3EWLLyYDzGw8CK8X4PTv4xmtKkdYy/Z+T+hNrdyotp6xe6IjLbjfv5987Mcta7mnLGdDJwGJ6tw1sw2qyncyMLMp8R/IxKPMsEwlyvJ7jsL1bDKcyMM1NvaU8+RG0EcCDLU5ZXmJxw/IxiJkMeSQ0VWtsMwVKeTboz0wbFoLTj4OutantG6onB6Z9ZfHiDwIHC4OlcWqqw5fkbMamHk7lonSdPE0lrUGzIw2cweKsOBB2ETzlSnKnJxktTcjJSWUZkoSIAgCAIBjYvH0qQvVqU0Hvuq/mZZRk9kRlEBjekLRtL1sXTb+7zVP4YMzxtKz/ACv46fco6sF1Nfx/TNgU/RpiKneEVRs+2wPymaPD6r3aRXx4Zwjo1N7gEcQD5zQMxVAEAQBAEAjtYtEri8NWw77qiFQfZbejDvVgp+EyUqjpzUl0IlFSWGfL9eg1NmSoMrozK45Mpsw8wZ6yElKKkupxZx5W0eCZEYyoSxB7JBm4Jsysj3KAZ8w2mmSVXPbipLKCO8HhMc5KDTzq3j39cfJMyQ9ZNPb7GPWolDZvEHeCOBB4iZ4yTRjlFxepSptJxkRlhmUuIvI5TN4hMar611sBUzUjmRiOspE9h+8ey1vrD43E1LqxhXjro+jMlO4cGds1Z1uw2OX6F7VPrUnsKg+H1h3i4nmbi0q0Hia079Do060ai0ZPTWMogCAc2186Rlpg0ME2aodj1R6qjiEPFve3Dht3dWz4e5+vU27dzVrXCjpHc4di6hd2ZtrMSSe8m86j00Rp8zZalSCiv6reB/KC8PaR9eYT1E+yv5CeYZ1C9AEAQBAEAQDifTRq4aWIXF0x9HWstS31ayjYT9pR5oec7nC6+Yuk+mxoXlP86OcidlHPZUJYg9Ekg3PUjRHXYbGG2106lPtBc/73VeU8T6T8U/C31pFPaXM/c9Ptn5na4bbeJRqPusI1OhieyFYZk3gcRfip4flPata5RyFLHqsuDC5v0Rze6dj+XH4Xk8+Nx4efZLFRSpswIPIix8jLJ52KYa3PA0tkgqBsQRsI2gjeDzB4Q0msMKTWxs2iukDSFCwWt1ijYFrKKn4tjn7059bhlvPXGPdp/o2qd3UWm5suH6V8UAOuw1DxzvTv4KczTQlwmnn1ZP5Z/g2o3UsesiA1p6RMTiwUU9VSOwql9o45m3tx2bBbhxmxb8Pp0tXqzFUupS0Rp4O2bz2NZbmDV3ma0tzIiiVJKag2HwMFo7o+ttEPehRPOnTPmgnmJbs6iMuQSIAgCAIAgEfp7RFPF4epQrDsuLX4qw2q634qQCPCZKVSVOanHdFZRUlhnzVprRVTCV6lCsLOhtfgwO1XXuIsflvE9XQrRqwU4nGq03CWGYgmwjEbnqbj8NVtQxdGiX2ClVNNMzckdrXzcjx3b9/ifSWz4hbp3djVkl+aKe3mvLujtcPr0an9qtFZ6M6DgcHTorlooEW5aw3XO8/IT5hd31xd1PErzcpbZZ6GnShTjywWEa5pHUzBANUdnpKLsxDgKLn3lPPcJ63h/pdxapKNCEVN7JY1+n3OZX4XapOctDnOkBSzkYcuaY2A1LZj32AFh3b/AMh9RtHcOkncqKn1Uc4XzPNVvDU/7eceZ5TxtRRYObcjtXyNxM7hF9CFUkupUMcfZpn/AAk/kJHL5snxPJA448Epj/DU/neOV938xz+SKTjqnBso5IAg/CBI5UPEkYxN98kjORIAEholbmHVG0zWluZEUWlSTxt0glH1dq6b4TDH+xo/w1nmZe0zrLYkZUkQBAEAQBAEA0jpO1N9OpCrQA9JpA5eHWU95pE873K33EkbMxM3rG78CeH7L/7JguKPiR8zgtrXBBBFwQRYgjYQRwM9Ommso47TTwzIwWGNWolNd7sqA8szAX+F7zFdVo0aE6ktopv6F6MHOpGK7nb6ldEKKzAFzlQFu0xAvYX2sbT4CqFa456sINpaywtFk9vzxhiLZoPSeX6yiCx6soSqfV6xWOZu82Zd+7bzM+k+gSoO2qNRXOpavrh7L6M4HG3NTis6djSp784IgCQBaMEk5pvQvU4XB1bbaiNnPeWz0rjnka37E4HDOKq6vrq3z7DWPliX1X1N+5tvDo0599yCtO7g0RaMEgCRglMxKo2ma0lqZEyi0rgk8IkYJR9V6tH+h4b+4o/w1nl5+0zrrYkpUkQBAEAQBAEAQDmXSdqAa5bFYJfpd9akP6y3109/mPreO/q2F94X9ue3TyNS4t+f1o7nKtCY8YestUrmKZsqnYM+UqM3GwuTbfsnS4jafjbaVDmwpYy/Lrj3mlb1fAqc7Wq+5Rj9I1K1Q1arkubWO7LbaAlvVA4W8d8y2ljb2tFUKUUo9u/v75KVa9SpPnk9Sa0tp70vCKtYjr6Lg3/WU2BViPevkuONrjiBxuHcG/pvEJzof4qi2/TJa/J9Dcr3f4iglP2o/VGuz05zBAJLQWixiX6vrVpufUDg5XPEBhuPdbbObxTiErGl43huUVvjdeeOxs21uq8uXmw+hNN0f4q4BNIqSASrm4W+02ZRwnAXpxw2UG1zJpaJrr8Gb/8ARq6ktsG5a6aM67BslNSWQo9NQLnsbLKBvOQsJ4b0X4mrfiiqVZYjPKbb76rL9+Dr8Qt+e25YrVbHKcRgqtMXq0qiAb89Nk/eAn2KldW9bSnUjL3NP7HlpUakfai/kY6m+7bNjBi2PbSMEpmLVG0zXktTImUWlME5PCJGCcn1Fqc98Bgzzw9H+Gs8vXWKkl5s7EHmKJiYiwgCAIAgCAIAgCAco6WdX8HfrhUWjiW2lbfR1e9wPVb3hv4g7x07G8qU/VesfsatxQjPXZnJFaehhNSWUcuUWnhlQMvkqVXliD2SQegyGk1hhNrVHUNRdYnxKtTqgmpTAOfgy3sM3Jvz3z5H6X8ApWE1cUXiM37PZ+Xl9j1XC72VePJLddTa54k65resmuVPC3SlapWGzKD2EPvsOPujbztPX8A9E7i/xWq5hT79Ze7+TlXvEqdH1Y6yOY6Rx9SvUNSs2Zjx3ADgABuE+uWlpStaSo0liK/7U8vVqyqy5pbmPNkxmPVG0zBJamVFFpTBJ7Ros7BKas7tsVEUs7HkqjaZSUlFZky0YuWx9Qaq4R6OCwtKqLOlGkji97MqAML8donla0lKpKS2bZ2IrCSJWYywgCAIAgCAIAgCAalr9qRT0lTF2NOovquBfZyYcRM1Kq6bKygpI43pfow0jhiTTQVl50yM1u+m1j5XnRpXsV1wa07fJrVZ3pNlxFN6TcnRkPkwBnUpXcZbmnO3kti4jg7ptRknsa7i1uV3l8lT28nIOi9HaJQwtXEVWCK72zE2GSnsHxzM4sN9hPmPppKte31KyoJycVnC7v8A0ej4So0aMqs3jJLaG1woYis1Jbqf6sts6zmAPqnkDvHfsnF4n6JXljaq4eJfqS/L/K7m3b8TpVqjgtO3maV0g4Pq8YzDdVVag5Xtlbb4oT+1PoHodefiOGQi94Nx/dHD4tS5Lhvvqa3PVHMPYBTSw7VagSmLsxsozKoJ+0xAHiTNWtUjT1kzPTg5vCOmat9EBYB8dWAB29XRNyR71Ui3wUfGcevxTpTXxZvU7RL2jp2hNX8Ng1y4WilPmQLu1vac9pviZyqlWdR5k8m3GKjoiTmMsIAgCAIAgCAIAgCAIB4RAMfF4CnVUrURXU7wyhl8jsllJoGraR6MdHVdvo4pnnSZqf4VOXzEzwuqsdmUlTjLdGt47oaT/wAfFVF7qiLUHhdChm3DitVb4ZglaU2a/jOijHp+jNCqOFnZGOz2WWw+9NuHF4fmizBKxfRkTpTVvSioiVsJXKU9iLTC1QLkkkLRLXJJNzv2yaNxZQqSqx0lLd4192e3kKlGu4qOdEa7ig9Gxq061PkXpVENxyJUWm5+MoyWM5MH4aqtTP0zrcmKo0hVN69IsuaxtUpsBtPJgVHcb37pxuHWlPh9zVdD/HPDx+mS/Z/Q3bhzr0o8/tL6ogm0kOCmdl3q6I0lbd2WjjHbds+ZmGVzUl5GRUYLzM/Rur1XEMLKWJ7rzUnNLVszxT6HVdSOjavSIdq1SgN9kdlJ8QpA85o1a8HolkzxhLds6zh6WRQuZmtxY3Y+JmkzMXIAgCAIAgCAIAgCAIAgCAIAgCAIAgCAYOK0Ph6v6WhRf7VJG/MSVJrqMETX1C0a+/BYf9mmF/dtMir1F+ZkYRjDo20YDcYYDwqVB8s0t+Jq9yvhx7E7ozQtDDi1Gmq/M+Z2zFKcpblkktiQlSRAEAQBAP/Z"/>
          <p:cNvSpPr>
            <a:spLocks noChangeAspect="1" noChangeArrowheads="1"/>
          </p:cNvSpPr>
          <p:nvPr/>
        </p:nvSpPr>
        <p:spPr bwMode="auto">
          <a:xfrm>
            <a:off x="155575" y="-1790700"/>
            <a:ext cx="2600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data:image/jpeg;base64,/9j/4AAQSkZJRgABAQAAAQABAAD/2wCEAAkGBxQSEhQUEBQVFhUXGBUVFBcYFRcYFBgUFBQWGBQVFhUZHCggGB0lHBQUIzEiJiksLi4vGB8zODMtNygtLisBCgoKDg0OGhAQGywkICQsLCwsLCwsLCwsLCwvLCwsLCwsLCwsLCwsLCwsLCwsLCwsLCwsLCwsLCwsLCwsLCwsLP/AABEIAQ4AuwMBEQACEQEDEQH/xAAcAAEAAQUBAQAAAAAAAAAAAAAABQIDBAYHAQj/xABIEAACAQICBgYGBgYKAQUAAAABAgADEQQSBQYhMUFRBxMiYXGRFDJSYoGhI0JykqKxM1OCsrPBJENjc4OTwtHh8EQIFRc0o//EABsBAQACAwEBAAAAAAAAAAAAAAABAgMEBQYH/8QANREAAgEDAgQCCAUFAQEAAAAAAAECAwQRITEFEkFRE2EGIjJxgZGhsRRCUsHRFSMz4fBDYv/aAAwDAQACEQMRAD8A7jAEAQBAEAQBAEAQBAEAQBAMfG46lRXNWqJTX2ndVXzYy0YSk8RWSG0tyG0nrtgqDFatcZgAcqo7mzAMvqqQLgg7eczW9rVuI89JZWqz00eH9THOtCDxJkZV6TsCNxrN4UiP3rTbXCLl9F80YneUl1+gp9J2BO/rl8aRP7pMPhFyui+aCu6X/IktH674GsQqYhQxIADhqZJJsAM4AJJ2bJr1LC4prMoPHzMkK9OWiZsU1DMWDUf2Adu/Nwvv3QDzrKnsD73HygHvWP7A+9wt4QAKj7OwO/tf8bYBfgCAIAgCAIAgCAIAgCAY+OxtOihqVnWmg3s7BV27hc8ZaEJTfLFZZDkkss0XTHSpQS4wtJ6x9pvo6fiLjMfujxnVo8Iqy1m+X6s1Z3cV7OppGltesdiL3rGkvs0ex+Pa/wA51aPDLenus+/+DUnc1JdcENovBekYmkjXZqjorMxzMVv2iWNyeyDLcRuI2dlVrLTli38en1wUpRdSpGL6s2/pO0UevpVaak9YpQhQSc9PaNg2klW/BPGegvFIu0q0askuSXNq8aS3+T+5v8RovnUorfQgaWrGJyGpUQUaai5eqclh9ja9+7LtOyeml6RWHiqhSn4k3olBZ+u2PiaitKvLzSWF5kWBO2YCQp0x6LiCQO0aNEXHt1MzfhQzUuJYlFe9/wDfMz01o/gbdqhrs+HtSxGapR2BTvqUx3cXUcvWHC+xZwa9sp6x0Zvxng6lhcSlRFemwZGF1ZTcEdxnNaaeGZk8l2QBAEAQBAEAQBAEAQBAEApdwASSAALknYABvJMYyDn2s/SSqXTAAVG3Gs36IfYG+p47F7zOtbcLlL1qui7df9GrUuMaROaaTx9XEPnxFRqjcCx2LfgqjYo8AJ3KNGnSWILBpTlKWrZhlZnKNEvq7oVMU+R8QlE32Kyks/2SSFv3XJ7pxuM8VrcPpeJToSqLunovf1M1ChGq8OWDpGgdS8PhXWopd6i3szHYLgg2VQBuJ33ny7i3pZe8RpujJKMHulv8Wzr0LKnSfMtWbDVqBFLMbKoLMeAAFyfKeapU5VJqENW3hG23hZZyLW3WVsZUst1oqewvFj+sYc+Q4DvvPtno36PU+F0eaetWW77eS/fucC6unWlheyQaiemNVEji+zhaA9utVqfClTCD5uZzq7zOXkkvnqbNNaIxUeabRsmw6s6y1MI11N0J7aE9lu/3W94fEGwmvWoqotdyylg63obTFLFJnpHlmU2zLfdcDwO0bDYzl1KcoPDMyeSQlCRAEAQBAEAQBAEAQDC0vpWlhqZqVmyruA3szcFVd7HYdkyUqUqsuWK1KykorLOSa1ayVsccpBSiNq0gb3tuaqR6x423DvteegtbSFDV6y7/AMGnUnKfuNbZJvpmHBaZJbJVotlZZMrgpZJYq0dU6Oq1Q4QvXqFlztkLH1aaAA9o7bZg+87LT5B6ZUaP9SjSt4JSws4W7e2nc7djKXhZkyX0Vp/DYvMtGoGIuChBViOYU7WU8xznGveC3/DXGpWptLRprVZ7NrZ+Rnp16dXKizkGk8CaFapSP1HKj7O9D8VKn4z7dw67V3aU66/NFP49fqefqw5JuPYsqJuFUZesDZThqfsYdWP2q7s5+WScubzzPvL7aG1Hde4jlqzC0Zcl1a0jAyb10TszYp7HsrSa495nTL+TeQmne4UF7zLT3OsTlmYQBAEAQBAEAQBAMLS+k0w1M1KhPJVHrMx3Ko4nZ4DaTYAmZKVKVSXLErKSiss5TpzH1MTUNSseYRB6lNT9VeZ3Xbee4AAegoUY0Y8sfi+5qSbk8sytUdECs1cHd1TIDyarsB+AUzi+kN+7WFHl350/gunxyZrenzN+41WpTtsIsdxHG/ET0imnHmT07mq10LdfDspsylTa9iCDY7jY8JanUjNZg015alWmtzHZZmRRotsJZMqTumNNn0elhKJtSRVFVh/W1N729zMT4+G/zvDuDJXlTiFwszk3yr9K2Xxa+RsVa/qKlHZb+ZAqSCCCQRtBBIIPMEbjPRyjGcXGSyn0exqrTVGTjMW9Zs9VszWALEC5C7BmtvNrC/cJhtrWlbQ8OisRy3jtnsXnOU3mW5RTS5sN52DxMzN4WSEjzWusDjK4G5GWkPCii0/zUzmR9iPz+epsZ9ZkWKkYLZPRVkYGTq3QnQumKq83p0v8tS5/iicviL9aMTPR6s6ZOcZxAEAQBAEAQBALWJrrTVnc2VRcn/u/wkxi5PCIbxqc701jHxD53uALimnsKedvrGwJ+A22ue5b0lSjjr1NeT5nkt6M0F6Re1VFtvFiX8cuwW7wTNLiPFXZf+bfnsvnr9i1Olz9TbNCaHXDKwUlixuxNuAsALcP9zPDcV4jUv5qU0lhYSRuUqagsIj9P46jglLU6dPrnJKgKASSbs7kbbXPxPmNrhdndcTqKNScvDjjOvTsitWcaaylqcxxbs7M7kszG7E7yZ9LoUoUYKnTWEtkcuTbeWYrLM6ZQtOLb5dFWWGqqPrL5iWyUygtRTuZfMScjQugScgk9XqQbE0QdwdWP2U7TfJTMFzLFKWOxkpr1kaniMSaju53uzOfF2LH85ryWNO2haLLeeVwWyM8YIyd66I8Lk0bSY76jVanwLlV/CizhX0s1n5aG7RXqI3OaZlEAQBAEAQBAEA1bWDGda2RfUQ7feqD+S/vX9kX6NpS5VzvcwzedCBrpN9MoYLkqcykgjaCNhHgZMownFxmsrrkjVbG81MatGnT9IezEKpNt7WGY2G4X+Anzf8ABVLmtNW8dFn5G/zqKXMazr9hAwpVlsQboSNoIPaTb9+eh9FqsoSqW8tHvj6M17pZSkc20ppanSvtzHkN3nPbKOFlnOlNZwtTWcZrBUb1OyJDqfpQUG92RVXFu29jKOU31LqnHsWC55mUcWXwj0OZGGhhGThtI1E9Vj/KWVSSKOnE2fQWtCLnNQWfqqqoRuzvTZVPdvl5zVSPK9NUVw4akQr8pVvOpVDNAyUs9heShk+odVsF1ODw1LilGmp+0EGb53nl6suapKXdnTisJIlJjLCAIAgCAIAgGBpjFmmll9duyvdzb4D52HGZaNPnl5FZPCNZdQBYbhsnViYTCrCZSDHpAZ1LbgQT3gG9vja3xlK3M6clDdrBK31KdKYg1WNSobfHsqo4f8zFZWsLamqdP4+bE5OTyzQdP63NkehR20m539YG4dbHs+HEE37uirCmqka70muq7dn3NR13JOK2NHqkk3M2ZLO5WOFsWGErgyplOWCcjLAyZOA0fUrtkoU3qP7KIznbzCjZMc5wgsyeCUm9jbtHdFGk6wuaK0h/a1FU/dXMR8QJpTv6K21MioyJvDdB2LP6TEYdfsio/wCarNeXEY9IsuqPdiv0K45P0OIw79zGohP4WHziPEI9mRK3TNb0/qljcEM2KoEJ+tQh6XiWXan7QE26V5TqaZ1NedCUdtSP0Rhuur0KXCpVpU/8yoq/zmxUlywlLsmYoLMkj6tE8sdUQBAEAQBAEAQDVdJYvPVY8Fui+APaPxYeSrOlb0+WPvMMnlmBUebSRUxKrS5BbAkMGja8ae2mjSOweuRxYcPAfnOha0eVc736GpXqZfKjRWmwzEi2yyMFky2VlGi6Z5SolmCopZmICqoJYk7gANpPdKSaissusvY67qX0OZgKulCRxGHRrG39rUG0H3VP7XCca44k84pfM2oUUtzrmjdG0cOgp4eklJB9VFCjxNt575y5TlJ5k8mfBlyoEAQDxhcWO0HfANVXo9wS4uni6SGk6MWyUyBRZiCAzUyDYi9+zl277zN+IqcjhnQpyRzzY1NrmEuIAgCAIAgCAYWmcX1VF2G+2VftMcqn4E3+BmWjDnmolZPCNLFWwsNw2eU7XKYDI0nRyLSPtJc+N7n5MPKaFlc+NOrHtL6bfsZJxwkRb1Z0MGMitYNLdRRYg9o7F7uZ+H5kTLRp80tdjHUnyxOWVahYkmdM0C3aTgk8KyME5PFokkBQSSQFAFySTYAAbySbWmOWEsstHLeEd96M+j9MCgr4gBsUw8RRU/UT3ubfAbN/mb28daWI+z9zp0qfIvM36aJlEAQBAEAQBAEAQBAEAQBAEA1HXjG2alSvuvUb49hDs4W635TpWFP2p/Aw1XsixgtAGoobrVKn2QWBHibW8pzbrj6pScFTaa7l40M65J/HYBKoUODZTcWNuFrXnnLbiFa3k5U3q/ibEoKW5pem8VRDZMOqhRvfaSx5Kxubfn4b/ZcNpXLj4txJ5ey6L/ZqVHHaJzLXHHZ6mUHYNnkSD87+QnoKMcI0K0svBr6ibMTAyvLMmCuRlkMnJ1LoZ1TDt6dWFwpK4cHcWGx6vw2qO/MeAM4HFbr/AMY/H+DoWtLTnZ2KcM3RAEAQBAEAQBAEAQBAEAQBAEA5PrVpDPjKxvsVurHggAI+9n856Gzp8tGPnqak5ZkzP1HxDmsVVjkylmHAnYB4Hb8pwvSeNKNspyXrZwn9zNbN82DbMRWSvTrU6bgsAyNlO1WINr/94GeSpRq2talVqRaTaaz1RttqSaTOW1cRZSRvts8eA859QSTOYzn+OfNUY7xewPcuwflN2K0NObyy2omWJjZVL5Kl/RuBbEVqdGn61R1ReNsxtmPcBcnuBmCvVVODm+hkpw5pJH0/o/B08NRSkllp01VFvyUWuTznjJSc5OT3Z2kklgx8TrDhaZtUxNFTyNRL+V7y8aFWfsxb+BDnFbsi8Tr7gU/rWb7NKofnlt85sR4fcS/L82kY3XgupF4npQw4/R0azd56tR++T8psR4TVe7S+f8FHcxWyI/8A+TqjlsmHRFVXcs1RmOVFLeqEG02tv4zK+EqMcuevu/2V/Et9C9oPpdwlWwxKvQbifXp+YFx5TWq8OqR9h5LQuYvfQ3rR2k6OIXNQqpUXmrA+dt00Z05QeJLBsKSexlyhIgCAIAgCAIAgFFeqEVmbcoLHwAuZKWXgM4AcWXJZt7EsfFjc/MmetUOVKPY53NklNG6aNClVFPZUqZVLezTUG+XvJbfwy+E5l5w6N1Xpyqaxhl47y/hGaFTli0t2Y+C0i9Fw9JirD5jkRxHdNi5tKVxTdOqsr7e4rGbi8osYyuXZioALMzAXsoO1gLnhe0yUqfhwUeySIk8sg21ftb6VBzuGJ/CCDNpVfI13R8ypdBoPWqsfBAPmW/lJ8Z9h4K7l1dF0RwdvFwPkF/nHiyZPhRL2GRKTB6S5HF8rq9QOLgg2YNsuCR4EykvXWJaotFKLyirEYgubucx5tZj5nbEYRjssEttlkuecyFSgmSiDy8kguNUy0MQ3uBB+26g/IGY6m6J6M1SYTGXcLinpMGpOyMNzKxVvMSGk1h6kptbG86tdKOPpvTp1CuIVmVbOAKnaIAAqLbbt3sDNGtZUXFyWhs07iecPU77OGb4gCAIAgCAaPr3ru+CqpRpIjMUFRi1zYFiALAi3qnbOpYWEbiLnJ6bGtXr8jSRpGkdfsVWRkZrK6srAZRdWFiLhcw38DOnT4bRg89jXdxKSwa4tSbjRjTLgqyuC2SsVZXBOT3rZGCcnhqRgZKTUk4GTwvJIKC8kgpLSSCktJIPLyxB5eSQUaVqWw1vbqDypqf5uJgqP1vgS/Z+JrsxFDyAT2oeD67SODT+2R/hRvVI8LUzNe6ly0ZMz26zNH0/POnSEAQBAEAQDg/Sdi8+kqw9gU6Y+CBjb4uZ6nhcOW2XnlnKupZqM1cNN9mFMuK8rgumVh5VosmVh5DROT3PK4JyM8YJyM0YGQTJwRkoaoOY85OCOZFtsQvMRgrzotNjUH1hGUiOYttpKnzjnj3GvYttpZJHiw7k4l2MbSOlhUVFA2LmPiWI/2EwTqLOhblbWpgiqJj50Q4MrvLZRXBv/AEJYPPpLORspUajX5MxVB4XDP5TQ4jLFJLuzatV6zZ36cU3hAEAQBAEA+ZtZdILUxmJcsNtar5CowW452AnsLblhRgs9EcaspOo3gwKWIVjZSD4TOpRlsymGtzO0dhzVq06Y+u6J95gCfImYL2ure3qVn+WLfyRekuaaj3ZnazYQUcXXpgWAclR7rgOo+AYD4TS4Ldu8sKVZ7ta+9af7M1xDw6sokcGnTwYslrGsy086n6wXLbmCb3v3brTFOTTwkWxpnJBvpt5h8cyKi+5QdKueMuqrHgottjXPEyed9x4US0+KPFvnKSl3ZZUl2LmGwlartpU6lQc0RmHmoMwSqQW7XzMip9kZ1LVbHNbLg8Wb7j6PVt55bTE7ikvzItyPsSVHo50ox2YOr8Wpr82cSrvKK6k+GyQw3RLpVt9BE+3WpbfuM0o76ku5PhMkaPQtpE2u+FXuNVyR5UyPnKPiFPsx4JJUeg3EE9vF0QO6m7HyJExviK/ST4CM/D9BY/rMae7LQt+dQzG799Ik+AjeNRdRKOjOsNOo9WpUyhnewsq3sqqBsFzt38JrVq8qu5eEFHY2yYC4gCAIAgCARmP1ewlck18NQqE7y9JGb7xF5ZTktmMHOukrVbA4ZcO1KkmGz1ClSpTp3smRjtpggEXA3bfHdOnYV668RwXO1HKi3jOq66mpdRi0uZ413Lur2pNKjVpYha5q5bsllUI2ZCAwIJuO1cTxPGfS+vdUKlnKjyN6POcrD1Ru23DowkqilkztP6sYau7YjEM62QBiHVUCpftG6ngefATQ4N6R39pSjZ20VLLeNMvL6Ga5s6U5OpN4OXaVqUTUPoqstIbFLsS7++b+rfgPPu+ucPhdKgndyTm98JJLy8/ecCq4c39vYxcZ/wDXv/aj+GZnl/k+H7kfk+JAYrChto3zFUoqWqLU6rjoRzUyN81nFo2lJMrw6FjYf9ERTk8ESaSyfWGpeCp08DhMiKv9Hom4UA3NNSSTzJJPxnn60m6kvezcjsTsxEiAIAgCAIAgCAIAgCAIAgCAIBzPpvb6LCj+0c+SD/edrgn+Sfu/c0b5+oveR3RlUZcNWao5FJXOUMbKgVc1RgTuBzC/C6nvv4v07pwqX1KnRhmo1rjd5eEn56fU3uEtqlKUnoX+kRutwK1KT3p56bEqey6NdV3b+0yHxHOYPQuLtuKyoV4YnytarVNfyX4n69upRemTmF59bPPFzEn+jH++X+G0wy/yfD9zKv8AH8SKvLGMsYimDMc4ZMsJNDCUMoPMzHCHKZZS5j6V1Y1gwqYPCrUxNBWFCgCrVqYYEUlBBBNwZ5mrRqOcsRe76HQjOONyRfWjBj/yaR+ywb928hW1Z7RYdSK6litrlgl31r/Zp1G/dUy6sq7/ACsh1ILqYrdIGA/Wv/kVx+dMSy4fcfp+qI8aHctjpDwW2zVNgLH6MjYBcnbLPh1ddF80R48BhukjRr7PSQp5Mjj8WW3zlHY11+X7BV6b6kphtacFUNkxeHJO4dagb7pN5ilb1Y7xfyLqpB7MlKNdXF0ZWHMEEfKYmmty2UXJBIgCAIAgCAIBzHpA1+xGFxRoYcIAqoWJF2LML227ALFeHOdqw4fTrUueedzRubmVOXKjn+setVfHBBiCDkLFbAD1gL7gL7hOvb2dK3bcOppVbiVRJMsYnTTHDU8Ml1prdqnOpUZi1290XAA7rnhbTo8Jpxvp31TWbwo//MUsaeb6svO5bpKlHRdfM8wGmnp0atA9qlVUjKfqvvWonLaBccfHbLXXCqNe5p3S0qQe/ddmKdzKMHTeqZG3nTNcvUcYyAqpFiQSCiMLjd6wMpKCbyzIptLCKxpGpwKjwp0x+Syjpx7E88u57/7rW/WMPCw/ISPDj2LeJLuUnSdb9bU++3+8nliuhHNLuUHG1DvqOf22/wB4whzPuUGqTvJ8zGEOZlN5OCMsSQe1GsjnuA8z/wATHUehaOzIiaxYXjLBewFN3q00psVd3REYXzBnYKpBG3eRK1J4i2+xemsyR9cTzB1BAEAQBAEAQD5w15xXW6QxbD9ayf5QFP8A0T19hHlt4Lyz89TiXTzVZB3m4YBeRkkXjIF5GSTy8rkkXkFheQSLwBeAe3gC8A9vJBbxrWp+J/If8zDVZeOxHTAWPJBJsnRvg+u0ng1tcCp1h37OpVqgOzvRflNa7lijIzUFmZ9OTgHQEAQBAEAQDwmAfKWIxwd2dyAzszsCdoZiSQb95M9nTnBQST6I4dSEnN6FC1lOwEH4zIpxezKckluiu8nJAvIyBeRkkpLWkOSW5ZLOxT1w5iV549yeV9j3rRzEc0e4wx1o5iOZdxhnjYlRvYD4xzx7kqMnsjz0tPbXzEc8e5PJPsx6Yntr5iOePceHPsz30xPbXzEc8e5Phy7MsY3GIQoDDZfjxP8A0TBVmi8YS7GJ16+0POYeZF/Dl2POvX2h5xzIeHLsdL6B8CamOqVgLpSpMubbbrKjKFF918ofZOfxCouRRXc2beDTbZ3qck2hAEAQBAEAQCg0l5DyEZBrvSDgVqaNxYyi60mqDZtvS+kFu/sTZtJuNeD8zHVjmDR853nrMnEweopYhV2kkADmSbD5yk6ihFylsll/AtGPM0kbBr1owYfEhV9U0qRHLsL1R/hX+M4Ho1xGV7aSnLdTkvm8r7m9xCgqVVJdkRWiG+mQE2DE0z4VAU/1Tu1fZZqUniSIHF4Qgm28bCORG+a1Sk/aiZ4VOkjCuZgyzOLyG2Tg7D/6esSM+KouAc6pVS4F/ozkf+JTmjeQfKp/D/vqZab6HavR09lfuic7JmwPR09hfuiMgejJ7C/dEZA9GT2F+6IyB6Onsr90RkYHo6eyvkIyMFaIBuAHhAKoAgCAIAgCAIAgFvE0Q6MjbmUqfBhY/nJTw8g+VxTFKqUrKWFN2SooOUnISrWPA3Bnq5udSlmm8NrRvXU4+IxqestMnR9Baq4J+qxOHeqwDB1BZbZkN8rjJcEHeLz5pxX0k4pQ8S0uIRTaazh7Pqtep6C3sLeXLVg2S+sOrVLGmmarVFKZgOrKi4bLvzK27LstbeZxODekFxwuM40oxkpY9rPTtho27qyp3GHPoc11lweGw9Tq8LUq1HU9tmZCikfVXKguwO87hu2m9vqXBbq/u6Xi3cIwT2Szl+by3hdjzl5To0pctJttGDptB1xcDs1QtZf8QXYfB86/szsUdsdtDWq757kPisJfaN8rVoZ1RanWxoyNdSN80ZRa3NtNPY3zo0x/ouIw1Ymy5ilTl1dXsknuBKt+xKVqfPRa+JaLxLJ9KThG0IAgCAIAgCAIAgCAIAgCAIAgCAfOnSho3qNJVwBZamWsv+IO1+MPPR8Pqc9BeWhy7qOJ5JToqpt/SGucn0agX7JftFjbmAF2+9PGenU4NUaaXrPL88bY+Z1eDJ4k+hs2sWJ6zA13w1T6jEOhB2I30gBHcGGzbPM8Ft/w/FaVO6hu1pLz2f7nRup89vJ02cdE+1HjySy9ZhveoE/GjUP+mof/ANJT2anv+5lXrQ9xHibCMBj4jDhphq0VIzQqOJN6Fojqspmi4OOhvRkpLJ3jo/056ThVDm9WlanU5kAdh/2gN/MNynDuqPhz02exswllGzTWLiAIAgCAIAgCAIAgCAIAgCAIByvp10RenQxSjajGjU2fVqbUJPIMpHjUnU4XVxNwfU1LuGY57HMk006YX0al2FZmeswPacmwCg8Fyqt+fhv2ZcKpVb38XV9ZpJRXSPd+9/Q11dSjR8KOncv6tadbCsVa7UanZqp3EWLLyYDzGw8CK8X4PTv4xmtKkdYy/Z+T+hNrdyotp6xe6IjLbjfv5987Mcta7mnLGdDJwGJ6tw1sw2qyncyMLMp8R/IxKPMsEwlyvJ7jsL1bDKcyMM1NvaU8+RG0EcCDLU5ZXmJxw/IxiJkMeSQ0VWtsMwVKeTboz0wbFoLTj4OutantG6onB6Z9ZfHiDwIHC4OlcWqqw5fkbMamHk7lonSdPE0lrUGzIw2cweKsOBB2ETzlSnKnJxktTcjJSWUZkoSIAgCAIBjYvH0qQvVqU0Hvuq/mZZRk9kRlEBjekLRtL1sXTb+7zVP4YMzxtKz/ACv46fco6sF1Nfx/TNgU/RpiKneEVRs+2wPymaPD6r3aRXx4Zwjo1N7gEcQD5zQMxVAEAQBAEAjtYtEri8NWw77qiFQfZbejDvVgp+EyUqjpzUl0IlFSWGfL9eg1NmSoMrozK45Mpsw8wZ6yElKKkupxZx5W0eCZEYyoSxB7JBm4Jsysj3KAZ8w2mmSVXPbipLKCO8HhMc5KDTzq3j39cfJMyQ9ZNPb7GPWolDZvEHeCOBB4iZ4yTRjlFxepSptJxkRlhmUuIvI5TN4hMar611sBUzUjmRiOspE9h+8ey1vrD43E1LqxhXjro+jMlO4cGds1Z1uw2OX6F7VPrUnsKg+H1h3i4nmbi0q0Hia079Do060ai0ZPTWMogCAc2186Rlpg0ME2aodj1R6qjiEPFve3Dht3dWz4e5+vU27dzVrXCjpHc4di6hd2ZtrMSSe8m86j00Rp8zZalSCiv6reB/KC8PaR9eYT1E+yv5CeYZ1C9AEAQBAEAQDifTRq4aWIXF0x9HWstS31ayjYT9pR5oec7nC6+Yuk+mxoXlP86OcidlHPZUJYg9Ekg3PUjRHXYbGG2106lPtBc/73VeU8T6T8U/C31pFPaXM/c9Ptn5na4bbeJRqPusI1OhieyFYZk3gcRfip4flPata5RyFLHqsuDC5v0Rze6dj+XH4Xk8+Nx4efZLFRSpswIPIix8jLJ52KYa3PA0tkgqBsQRsI2gjeDzB4Q0msMKTWxs2iukDSFCwWt1ijYFrKKn4tjn7059bhlvPXGPdp/o2qd3UWm5suH6V8UAOuw1DxzvTv4KczTQlwmnn1ZP5Z/g2o3UsesiA1p6RMTiwUU9VSOwql9o45m3tx2bBbhxmxb8Pp0tXqzFUupS0Rp4O2bz2NZbmDV3ma0tzIiiVJKag2HwMFo7o+ttEPehRPOnTPmgnmJbs6iMuQSIAgCAIAgEfp7RFPF4epQrDsuLX4qw2q634qQCPCZKVSVOanHdFZRUlhnzVprRVTCV6lCsLOhtfgwO1XXuIsflvE9XQrRqwU4nGq03CWGYgmwjEbnqbj8NVtQxdGiX2ClVNNMzckdrXzcjx3b9/ifSWz4hbp3djVkl+aKe3mvLujtcPr0an9qtFZ6M6DgcHTorlooEW5aw3XO8/IT5hd31xd1PErzcpbZZ6GnShTjywWEa5pHUzBANUdnpKLsxDgKLn3lPPcJ63h/pdxapKNCEVN7JY1+n3OZX4XapOctDnOkBSzkYcuaY2A1LZj32AFh3b/AMh9RtHcOkncqKn1Uc4XzPNVvDU/7eceZ5TxtRRYObcjtXyNxM7hF9CFUkupUMcfZpn/AAk/kJHL5snxPJA448Epj/DU/neOV938xz+SKTjqnBso5IAg/CBI5UPEkYxN98kjORIAEholbmHVG0zWluZEUWlSTxt0glH1dq6b4TDH+xo/w1nmZe0zrLYkZUkQBAEAQBAEA0jpO1N9OpCrQA9JpA5eHWU95pE873K33EkbMxM3rG78CeH7L/7JguKPiR8zgtrXBBBFwQRYgjYQRwM9Ommso47TTwzIwWGNWolNd7sqA8szAX+F7zFdVo0aE6ktopv6F6MHOpGK7nb6ldEKKzAFzlQFu0xAvYX2sbT4CqFa456sINpaywtFk9vzxhiLZoPSeX6yiCx6soSqfV6xWOZu82Zd+7bzM+k+gSoO2qNRXOpavrh7L6M4HG3NTis6djSp784IgCQBaMEk5pvQvU4XB1bbaiNnPeWz0rjnka37E4HDOKq6vrq3z7DWPliX1X1N+5tvDo0599yCtO7g0RaMEgCRglMxKo2ma0lqZEyi0rgk8IkYJR9V6tH+h4b+4o/w1nl5+0zrrYkpUkQBAEAQBAEAQDmXSdqAa5bFYJfpd9akP6y3109/mPreO/q2F94X9ue3TyNS4t+f1o7nKtCY8YestUrmKZsqnYM+UqM3GwuTbfsnS4jafjbaVDmwpYy/Lrj3mlb1fAqc7Wq+5Rj9I1K1Q1arkubWO7LbaAlvVA4W8d8y2ljb2tFUKUUo9u/v75KVa9SpPnk9Sa0tp70vCKtYjr6Lg3/WU2BViPevkuONrjiBxuHcG/pvEJzof4qi2/TJa/J9Dcr3f4iglP2o/VGuz05zBAJLQWixiX6vrVpufUDg5XPEBhuPdbbObxTiErGl43huUVvjdeeOxs21uq8uXmw+hNN0f4q4BNIqSASrm4W+02ZRwnAXpxw2UG1zJpaJrr8Gb/8ARq6ktsG5a6aM67BslNSWQo9NQLnsbLKBvOQsJ4b0X4mrfiiqVZYjPKbb76rL9+Dr8Qt+e25YrVbHKcRgqtMXq0qiAb89Nk/eAn2KldW9bSnUjL3NP7HlpUakfai/kY6m+7bNjBi2PbSMEpmLVG0zXktTImUWlME5PCJGCcn1Fqc98Bgzzw9H+Gs8vXWKkl5s7EHmKJiYiwgCAIAgCAIAgCAco6WdX8HfrhUWjiW2lbfR1e9wPVb3hv4g7x07G8qU/VesfsatxQjPXZnJFaehhNSWUcuUWnhlQMvkqVXliD2SQegyGk1hhNrVHUNRdYnxKtTqgmpTAOfgy3sM3Jvz3z5H6X8ApWE1cUXiM37PZ+Xl9j1XC72VePJLddTa54k65resmuVPC3SlapWGzKD2EPvsOPujbztPX8A9E7i/xWq5hT79Ze7+TlXvEqdH1Y6yOY6Rx9SvUNSs2Zjx3ADgABuE+uWlpStaSo0liK/7U8vVqyqy5pbmPNkxmPVG0zBJamVFFpTBJ7Ros7BKas7tsVEUs7HkqjaZSUlFZky0YuWx9Qaq4R6OCwtKqLOlGkji97MqAML8donla0lKpKS2bZ2IrCSJWYywgCAIAgCAIAgCAalr9qRT0lTF2NOovquBfZyYcRM1Kq6bKygpI43pfow0jhiTTQVl50yM1u+m1j5XnRpXsV1wa07fJrVZ3pNlxFN6TcnRkPkwBnUpXcZbmnO3kti4jg7ptRknsa7i1uV3l8lT28nIOi9HaJQwtXEVWCK72zE2GSnsHxzM4sN9hPmPppKte31KyoJycVnC7v8A0ej4So0aMqs3jJLaG1woYis1Jbqf6sts6zmAPqnkDvHfsnF4n6JXljaq4eJfqS/L/K7m3b8TpVqjgtO3maV0g4Pq8YzDdVVag5Xtlbb4oT+1PoHodefiOGQi94Nx/dHD4tS5Lhvvqa3PVHMPYBTSw7VagSmLsxsozKoJ+0xAHiTNWtUjT1kzPTg5vCOmat9EBYB8dWAB29XRNyR71Ui3wUfGcevxTpTXxZvU7RL2jp2hNX8Ng1y4WilPmQLu1vac9pviZyqlWdR5k8m3GKjoiTmMsIAgCAIAgCAIAgCAIB4RAMfF4CnVUrURXU7wyhl8jsllJoGraR6MdHVdvo4pnnSZqf4VOXzEzwuqsdmUlTjLdGt47oaT/wAfFVF7qiLUHhdChm3DitVb4ZglaU2a/jOijHp+jNCqOFnZGOz2WWw+9NuHF4fmizBKxfRkTpTVvSioiVsJXKU9iLTC1QLkkkLRLXJJNzv2yaNxZQqSqx0lLd4192e3kKlGu4qOdEa7ig9Gxq061PkXpVENxyJUWm5+MoyWM5MH4aqtTP0zrcmKo0hVN69IsuaxtUpsBtPJgVHcb37pxuHWlPh9zVdD/HPDx+mS/Z/Q3bhzr0o8/tL6ogm0kOCmdl3q6I0lbd2WjjHbds+ZmGVzUl5GRUYLzM/Rur1XEMLKWJ7rzUnNLVszxT6HVdSOjavSIdq1SgN9kdlJ8QpA85o1a8HolkzxhLds6zh6WRQuZmtxY3Y+JmkzMXIAgCAIAgCAIAgCAIAgCAIAgCAIAgCAYOK0Ph6v6WhRf7VJG/MSVJrqMETX1C0a+/BYf9mmF/dtMir1F+ZkYRjDo20YDcYYDwqVB8s0t+Jq9yvhx7E7ozQtDDi1Gmq/M+Z2zFKcpblkktiQlSRAEAQBAP/Z"/>
          <p:cNvSpPr>
            <a:spLocks noChangeAspect="1" noChangeArrowheads="1"/>
          </p:cNvSpPr>
          <p:nvPr/>
        </p:nvSpPr>
        <p:spPr bwMode="auto">
          <a:xfrm>
            <a:off x="155575" y="-1790700"/>
            <a:ext cx="2600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1" name="Picture 5" descr="C:\Users\moretti\Desktop\euro_sym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819400"/>
            <a:ext cx="533400" cy="768096"/>
          </a:xfrm>
          <a:prstGeom prst="rect">
            <a:avLst/>
          </a:prstGeom>
          <a:noFill/>
        </p:spPr>
      </p:pic>
      <p:sp>
        <p:nvSpPr>
          <p:cNvPr id="20" name="Freccia in giù 20"/>
          <p:cNvSpPr>
            <a:spLocks noChangeArrowheads="1"/>
          </p:cNvSpPr>
          <p:nvPr/>
        </p:nvSpPr>
        <p:spPr bwMode="auto">
          <a:xfrm rot="19482324">
            <a:off x="4751772" y="2703291"/>
            <a:ext cx="503238" cy="2016125"/>
          </a:xfrm>
          <a:prstGeom prst="downArrow">
            <a:avLst>
              <a:gd name="adj1" fmla="val 50000"/>
              <a:gd name="adj2" fmla="val 50079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36000" tIns="36000" rIns="36000" bIns="7200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</a:pPr>
            <a:endParaRPr lang="en-US" sz="240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angolo isoscele 5"/>
          <p:cNvSpPr/>
          <p:nvPr/>
        </p:nvSpPr>
        <p:spPr>
          <a:xfrm>
            <a:off x="1143000" y="3857517"/>
            <a:ext cx="2057400" cy="17526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riangolo isoscele 6"/>
          <p:cNvSpPr/>
          <p:nvPr/>
        </p:nvSpPr>
        <p:spPr>
          <a:xfrm>
            <a:off x="3200400" y="3857517"/>
            <a:ext cx="2057400" cy="17526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riangolo isoscele 7"/>
          <p:cNvSpPr/>
          <p:nvPr/>
        </p:nvSpPr>
        <p:spPr>
          <a:xfrm>
            <a:off x="4572000" y="3857517"/>
            <a:ext cx="2057400" cy="17526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6" name="Triangolo isoscele 25"/>
          <p:cNvSpPr/>
          <p:nvPr/>
        </p:nvSpPr>
        <p:spPr>
          <a:xfrm rot="20649530">
            <a:off x="5534138" y="3570304"/>
            <a:ext cx="2057400" cy="17526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7" name="Triangolo isoscele 26"/>
          <p:cNvSpPr/>
          <p:nvPr/>
        </p:nvSpPr>
        <p:spPr>
          <a:xfrm rot="18939685">
            <a:off x="6110693" y="3043625"/>
            <a:ext cx="2057400" cy="17526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8" name="Triangolo isoscele 27"/>
          <p:cNvSpPr/>
          <p:nvPr/>
        </p:nvSpPr>
        <p:spPr>
          <a:xfrm rot="16522672">
            <a:off x="6155843" y="2368627"/>
            <a:ext cx="2057400" cy="17526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9" name="Triangolo isoscele 28"/>
          <p:cNvSpPr/>
          <p:nvPr/>
        </p:nvSpPr>
        <p:spPr>
          <a:xfrm rot="14572576">
            <a:off x="5820927" y="1874095"/>
            <a:ext cx="2057400" cy="17526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1" name="Triangolo isoscele 30"/>
          <p:cNvSpPr/>
          <p:nvPr/>
        </p:nvSpPr>
        <p:spPr>
          <a:xfrm rot="10956584">
            <a:off x="5048984" y="1417531"/>
            <a:ext cx="2057400" cy="17526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2358" y="1219200"/>
            <a:ext cx="2360621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890891" y="533400"/>
            <a:ext cx="23580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Horizon 2020 (art. 183)</a:t>
            </a:r>
          </a:p>
          <a:p>
            <a:pPr algn="ctr"/>
            <a:r>
              <a:rPr lang="en-US" b="1" dirty="0"/>
              <a:t>EU actions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900746" y="1238250"/>
            <a:ext cx="2287903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583797" y="457200"/>
            <a:ext cx="231454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Joint Programming </a:t>
            </a:r>
          </a:p>
          <a:p>
            <a:pPr algn="ctr"/>
            <a:r>
              <a:rPr lang="en-US" dirty="0"/>
              <a:t>Initiatives</a:t>
            </a:r>
          </a:p>
          <a:p>
            <a:pPr algn="ctr"/>
            <a:r>
              <a:rPr lang="en-US" b="1" dirty="0"/>
              <a:t>Possible no EU actions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524000"/>
            <a:ext cx="22256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928179" y="609600"/>
            <a:ext cx="239020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Structural Funds</a:t>
            </a:r>
          </a:p>
          <a:p>
            <a:pPr algn="ctr"/>
            <a:r>
              <a:rPr lang="en-US" dirty="0"/>
              <a:t>for R&amp;D and </a:t>
            </a:r>
            <a:r>
              <a:rPr lang="en-US" dirty="0" smtClean="0"/>
              <a:t>innovation</a:t>
            </a:r>
          </a:p>
          <a:p>
            <a:pPr algn="ctr"/>
            <a:r>
              <a:rPr lang="en-US" b="1" dirty="0" smtClean="0"/>
              <a:t>National authorities</a:t>
            </a:r>
            <a:endParaRPr lang="en-US" b="1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324600" y="4267200"/>
            <a:ext cx="15251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Some G€</a:t>
            </a:r>
            <a:r>
              <a:rPr lang="en-US" dirty="0"/>
              <a:t>/year</a:t>
            </a:r>
          </a:p>
          <a:p>
            <a:pPr algn="ctr"/>
            <a:r>
              <a:rPr lang="en-US" dirty="0"/>
              <a:t>(fresh money)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86200" y="4267200"/>
            <a:ext cx="16325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10 JPI=</a:t>
            </a:r>
          </a:p>
          <a:p>
            <a:pPr algn="ctr"/>
            <a:r>
              <a:rPr lang="en-US" dirty="0" smtClean="0"/>
              <a:t>Some G</a:t>
            </a:r>
            <a:r>
              <a:rPr lang="en-US" dirty="0"/>
              <a:t>€/year?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447800" y="4431268"/>
            <a:ext cx="17319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&gt;some G</a:t>
            </a:r>
            <a:r>
              <a:rPr lang="en-US" dirty="0"/>
              <a:t>€/year?</a:t>
            </a:r>
          </a:p>
        </p:txBody>
      </p:sp>
      <p:pic>
        <p:nvPicPr>
          <p:cNvPr id="16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930775"/>
            <a:ext cx="1447800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9"/>
          <p:cNvCxnSpPr>
            <a:endCxn id="20" idx="2"/>
          </p:cNvCxnSpPr>
          <p:nvPr/>
        </p:nvCxnSpPr>
        <p:spPr>
          <a:xfrm flipV="1">
            <a:off x="6781800" y="5461000"/>
            <a:ext cx="1581944" cy="254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7583488" y="4876800"/>
            <a:ext cx="1560512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SOCIETAL </a:t>
            </a:r>
          </a:p>
          <a:p>
            <a:pPr algn="ctr"/>
            <a:r>
              <a:rPr lang="en-US" sz="1600"/>
              <a:t>CHALLENGES</a:t>
            </a: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6004" y="5410200"/>
            <a:ext cx="155103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Curved Up Arrow 16"/>
          <p:cNvSpPr/>
          <p:nvPr/>
        </p:nvSpPr>
        <p:spPr bwMode="auto">
          <a:xfrm rot="9997199" flipH="1" flipV="1">
            <a:off x="5525342" y="5933244"/>
            <a:ext cx="1323128" cy="81405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Down Arrow 21"/>
          <p:cNvSpPr/>
          <p:nvPr/>
        </p:nvSpPr>
        <p:spPr bwMode="auto">
          <a:xfrm>
            <a:off x="4440237" y="4876800"/>
            <a:ext cx="533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ight Arrow 27"/>
          <p:cNvSpPr/>
          <p:nvPr/>
        </p:nvSpPr>
        <p:spPr bwMode="auto">
          <a:xfrm flipH="1">
            <a:off x="3276600" y="58674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extBox 28"/>
          <p:cNvSpPr txBox="1">
            <a:spLocks noChangeArrowheads="1"/>
          </p:cNvSpPr>
          <p:nvPr/>
        </p:nvSpPr>
        <p:spPr bwMode="auto">
          <a:xfrm>
            <a:off x="990600" y="5867400"/>
            <a:ext cx="23006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Art.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185, ERANET…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553447" y="0"/>
            <a:ext cx="8391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EXAMPLES of trans-national strategies </a:t>
            </a:r>
            <a:r>
              <a:rPr lang="en-US" sz="2400" b="1" dirty="0" err="1" smtClean="0"/>
              <a:t>vs</a:t>
            </a:r>
            <a:r>
              <a:rPr lang="en-US" sz="2400" b="1" dirty="0" smtClean="0"/>
              <a:t> EU programmes in RTD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541</Words>
  <Application>Microsoft Office PowerPoint</Application>
  <PresentationFormat>Presentazione su schermo (4:3)</PresentationFormat>
  <Paragraphs>191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Diapositiva 1</vt:lpstr>
      <vt:lpstr>Diapositiva 2</vt:lpstr>
      <vt:lpstr>In this presentation: trans-national vs EU.  - Cooperation at MS/EU level - Cooperation between levels - The issue of instruments/incentives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In practice: many Strategic Research and Innovation Agendas…? Technology Platforms, Alliances, JPIs, ERANETS ecc.</vt:lpstr>
      <vt:lpstr>We are addressing complex systems: how to linearize?...in a framework of missing strong/impacting high-level agreements?</vt:lpstr>
      <vt:lpstr>An example of complexity and trans-national cooperation also between levels with an EU instrument. A mixed cash/in-kind eranet cofund: H2020-SC5-2015-one-stage RFOs-RPO vs research teams/private sector</vt:lpstr>
      <vt:lpstr>Diapositiva 14</vt:lpstr>
      <vt:lpstr>Alignment can be risky: “EU research programmes may widen gaps” Nature, 2015, 518, 167  Adapting to the majority…adapting to the EC…using the easiest tools…getting not closer to the target… 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moretti</dc:creator>
  <cp:lastModifiedBy>moretti</cp:lastModifiedBy>
  <cp:revision>59</cp:revision>
  <dcterms:created xsi:type="dcterms:W3CDTF">2015-04-24T08:47:29Z</dcterms:created>
  <dcterms:modified xsi:type="dcterms:W3CDTF">2015-06-04T10:27:35Z</dcterms:modified>
</cp:coreProperties>
</file>